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73" r:id="rId5"/>
    <p:sldId id="274" r:id="rId6"/>
    <p:sldId id="259" r:id="rId7"/>
    <p:sldId id="260" r:id="rId8"/>
    <p:sldId id="261" r:id="rId9"/>
    <p:sldId id="262" r:id="rId10"/>
    <p:sldId id="263" r:id="rId11"/>
    <p:sldId id="264" r:id="rId12"/>
    <p:sldId id="258" r:id="rId13"/>
    <p:sldId id="266" r:id="rId14"/>
    <p:sldId id="267" r:id="rId15"/>
    <p:sldId id="268" r:id="rId16"/>
    <p:sldId id="269" r:id="rId17"/>
    <p:sldId id="270" r:id="rId18"/>
    <p:sldId id="271" r:id="rId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70" d="100"/>
          <a:sy n="70" d="100"/>
        </p:scale>
        <p:origin x="-5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C20B84-3834-4AEA-B5D1-35EE46BC2380}" type="slidenum">
              <a:rPr lang="it-IT" smtClean="0"/>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C20B84-3834-4AEA-B5D1-35EE46BC2380}" type="slidenum">
              <a:rPr lang="it-IT" smtClean="0"/>
              <a:pPr/>
              <a:t>‹N›</a:t>
            </a:fld>
            <a:endParaRPr lang="it-IT"/>
          </a:p>
        </p:txBody>
      </p:sp>
      <p:sp>
        <p:nvSpPr>
          <p:cNvPr id="7" name="Title 6"/>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2C20B84-3834-4AEA-B5D1-35EE46BC2380}" type="slidenum">
              <a:rPr lang="it-IT" smtClean="0"/>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2C20B84-3834-4AEA-B5D1-35EE46BC238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2C20B84-3834-4AEA-B5D1-35EE46BC2380}" type="slidenum">
              <a:rPr lang="it-IT" smtClean="0"/>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324FDDA-37D2-4FB2-8C5A-24C757964C8B}" type="datetimeFigureOut">
              <a:rPr lang="it-IT" smtClean="0"/>
              <a:pPr/>
              <a:t>14/12/2016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2C20B84-3834-4AEA-B5D1-35EE46BC2380}" type="slidenum">
              <a:rPr lang="it-IT" smtClean="0"/>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324FDDA-37D2-4FB2-8C5A-24C757964C8B}" type="datetimeFigureOut">
              <a:rPr lang="it-IT" smtClean="0"/>
              <a:pPr/>
              <a:t>14/12/2016</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2C20B84-3834-4AEA-B5D1-35EE46BC2380}" type="slidenum">
              <a:rPr lang="it-IT" smtClean="0"/>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n.org/development/desa/disabilities/"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mxp1-1.xx.fbcdn.net/v/t1.0-9/15420908_1302537619788583_7551234213099600594_n.jpg?oh=e4d11d21111cdfad7b639298918df735&amp;oe=58EF2AB6"/>
          <p:cNvPicPr>
            <a:picLocks noChangeAspect="1" noChangeArrowheads="1"/>
          </p:cNvPicPr>
          <p:nvPr/>
        </p:nvPicPr>
        <p:blipFill>
          <a:blip r:embed="rId2" cstate="print"/>
          <a:srcRect/>
          <a:stretch>
            <a:fillRect/>
          </a:stretch>
        </p:blipFill>
        <p:spPr bwMode="auto">
          <a:xfrm>
            <a:off x="179511" y="116632"/>
            <a:ext cx="8827867" cy="662473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63888" y="548680"/>
            <a:ext cx="3384376" cy="523220"/>
          </a:xfrm>
          <a:prstGeom prst="rect">
            <a:avLst/>
          </a:prstGeom>
        </p:spPr>
        <p:txBody>
          <a:bodyPr wrap="square">
            <a:spAutoFit/>
          </a:bodyPr>
          <a:lstStyle/>
          <a:p>
            <a:r>
              <a:rPr lang="it-IT" sz="2800" b="1" dirty="0" smtClean="0">
                <a:solidFill>
                  <a:schemeClr val="tx2"/>
                </a:solidFill>
                <a:latin typeface="Arial" pitchFamily="34" charset="0"/>
                <a:cs typeface="Arial" pitchFamily="34" charset="0"/>
              </a:rPr>
              <a:t>L’Associazione</a:t>
            </a:r>
            <a:endParaRPr lang="it-IT" sz="2800" dirty="0"/>
          </a:p>
        </p:txBody>
      </p:sp>
      <p:sp>
        <p:nvSpPr>
          <p:cNvPr id="4" name="Rettangolo 3"/>
          <p:cNvSpPr/>
          <p:nvPr/>
        </p:nvSpPr>
        <p:spPr>
          <a:xfrm>
            <a:off x="683568" y="1412775"/>
            <a:ext cx="6174432" cy="4247317"/>
          </a:xfrm>
          <a:prstGeom prst="rect">
            <a:avLst/>
          </a:prstGeom>
        </p:spPr>
        <p:txBody>
          <a:bodyPr wrap="square">
            <a:spAutoFit/>
          </a:bodyPr>
          <a:lstStyle/>
          <a:p>
            <a:r>
              <a:rPr lang="it-IT" dirty="0" smtClean="0">
                <a:solidFill>
                  <a:schemeClr val="tx2"/>
                </a:solidFill>
                <a:latin typeface="Arial" pitchFamily="34" charset="0"/>
                <a:cs typeface="Arial" pitchFamily="34" charset="0"/>
              </a:rPr>
              <a:t>partecipazione associativa ed il protagonismo delle persone con disabilità,</a:t>
            </a:r>
          </a:p>
          <a:p>
            <a:endParaRPr lang="it-IT" dirty="0" smtClean="0">
              <a:solidFill>
                <a:schemeClr val="tx2"/>
              </a:solidFill>
              <a:latin typeface="Arial" pitchFamily="34" charset="0"/>
              <a:cs typeface="Arial" pitchFamily="34" charset="0"/>
            </a:endParaRPr>
          </a:p>
          <a:p>
            <a:r>
              <a:rPr lang="it-IT" dirty="0" smtClean="0">
                <a:solidFill>
                  <a:schemeClr val="tx2"/>
                </a:solidFill>
                <a:latin typeface="Arial" pitchFamily="34" charset="0"/>
                <a:cs typeface="Arial" pitchFamily="34" charset="0"/>
              </a:rPr>
              <a:t>il superamento dell’Associazione “famiglio-centrica” verso un’associazione “persona centrica”,</a:t>
            </a:r>
          </a:p>
          <a:p>
            <a:endParaRPr lang="it-IT" dirty="0" smtClean="0">
              <a:solidFill>
                <a:schemeClr val="tx2"/>
              </a:solidFill>
              <a:latin typeface="Arial" pitchFamily="34" charset="0"/>
              <a:cs typeface="Arial" pitchFamily="34" charset="0"/>
            </a:endParaRPr>
          </a:p>
          <a:p>
            <a:r>
              <a:rPr lang="it-IT" dirty="0" smtClean="0">
                <a:solidFill>
                  <a:schemeClr val="tx2"/>
                </a:solidFill>
                <a:latin typeface="Arial" pitchFamily="34" charset="0"/>
                <a:cs typeface="Arial" pitchFamily="34" charset="0"/>
              </a:rPr>
              <a:t> le politiche inclusive,</a:t>
            </a:r>
            <a:r>
              <a:rPr lang="it-IT" b="1" dirty="0" smtClean="0">
                <a:solidFill>
                  <a:schemeClr val="tx2"/>
                </a:solidFill>
                <a:latin typeface="Arial" pitchFamily="34" charset="0"/>
                <a:cs typeface="Arial" pitchFamily="34" charset="0"/>
              </a:rPr>
              <a:t> </a:t>
            </a:r>
            <a:endParaRPr lang="it-IT" dirty="0" smtClean="0">
              <a:solidFill>
                <a:schemeClr val="tx2"/>
              </a:solidFill>
              <a:latin typeface="Arial" pitchFamily="34" charset="0"/>
              <a:cs typeface="Arial" pitchFamily="34" charset="0"/>
            </a:endParaRPr>
          </a:p>
          <a:p>
            <a:endParaRPr lang="it-IT" dirty="0" smtClean="0">
              <a:solidFill>
                <a:schemeClr val="tx2"/>
              </a:solidFill>
              <a:latin typeface="Arial" pitchFamily="34" charset="0"/>
              <a:cs typeface="Arial" pitchFamily="34" charset="0"/>
            </a:endParaRPr>
          </a:p>
          <a:p>
            <a:r>
              <a:rPr lang="it-IT" dirty="0" smtClean="0">
                <a:solidFill>
                  <a:schemeClr val="tx2"/>
                </a:solidFill>
                <a:latin typeface="Arial" pitchFamily="34" charset="0"/>
                <a:cs typeface="Arial" pitchFamily="34" charset="0"/>
              </a:rPr>
              <a:t>rilancio dell’appartenenza e rappresentanza associativa,</a:t>
            </a:r>
          </a:p>
          <a:p>
            <a:endParaRPr lang="it-IT" dirty="0" smtClean="0">
              <a:solidFill>
                <a:schemeClr val="tx2"/>
              </a:solidFill>
              <a:latin typeface="Arial" pitchFamily="34" charset="0"/>
              <a:cs typeface="Arial" pitchFamily="34" charset="0"/>
            </a:endParaRPr>
          </a:p>
          <a:p>
            <a:r>
              <a:rPr lang="it-IT" dirty="0" smtClean="0">
                <a:solidFill>
                  <a:schemeClr val="tx2"/>
                </a:solidFill>
                <a:latin typeface="Arial" pitchFamily="34" charset="0"/>
                <a:cs typeface="Arial" pitchFamily="34" charset="0"/>
              </a:rPr>
              <a:t>un linguaggio comune tra codice delle famiglie e codice delle professionalità,</a:t>
            </a:r>
          </a:p>
          <a:p>
            <a:endParaRPr lang="it-IT" dirty="0" smtClean="0">
              <a:solidFill>
                <a:schemeClr val="tx2"/>
              </a:solidFill>
              <a:latin typeface="Arial" pitchFamily="34" charset="0"/>
              <a:cs typeface="Arial" pitchFamily="34" charset="0"/>
            </a:endParaRPr>
          </a:p>
          <a:p>
            <a:r>
              <a:rPr lang="it-IT" dirty="0" smtClean="0">
                <a:solidFill>
                  <a:schemeClr val="tx2"/>
                </a:solidFill>
                <a:latin typeface="Arial" pitchFamily="34" charset="0"/>
                <a:cs typeface="Arial" pitchFamily="34" charset="0"/>
              </a:rPr>
              <a:t> le alleanze associative ed il superamento dell’autoreferenzialità.</a:t>
            </a:r>
            <a:endParaRPr lang="it-IT"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620688"/>
            <a:ext cx="5598368" cy="646331"/>
          </a:xfrm>
          <a:prstGeom prst="rect">
            <a:avLst/>
          </a:prstGeom>
        </p:spPr>
        <p:txBody>
          <a:bodyPr wrap="square">
            <a:spAutoFit/>
          </a:bodyPr>
          <a:lstStyle/>
          <a:p>
            <a:r>
              <a:rPr lang="it-IT" b="1" dirty="0" smtClean="0">
                <a:solidFill>
                  <a:schemeClr val="tx2"/>
                </a:solidFill>
                <a:latin typeface="Arial"/>
                <a:cs typeface="Arial"/>
              </a:rPr>
              <a:t>Le persone con disabilità e le loro famiglie</a:t>
            </a:r>
            <a:r>
              <a:rPr lang="it-IT" dirty="0" smtClean="0">
                <a:latin typeface="Arial"/>
                <a:cs typeface="Arial"/>
              </a:rPr>
              <a:t/>
            </a:r>
            <a:br>
              <a:rPr lang="it-IT" dirty="0" smtClean="0">
                <a:latin typeface="Arial"/>
                <a:cs typeface="Arial"/>
              </a:rPr>
            </a:br>
            <a:endParaRPr lang="it-IT" dirty="0"/>
          </a:p>
        </p:txBody>
      </p:sp>
      <p:sp>
        <p:nvSpPr>
          <p:cNvPr id="3" name="Rettangolo 2"/>
          <p:cNvSpPr/>
          <p:nvPr/>
        </p:nvSpPr>
        <p:spPr>
          <a:xfrm>
            <a:off x="683568" y="1628800"/>
            <a:ext cx="4572000" cy="3416320"/>
          </a:xfrm>
          <a:prstGeom prst="rect">
            <a:avLst/>
          </a:prstGeom>
        </p:spPr>
        <p:txBody>
          <a:bodyPr>
            <a:spAutoFit/>
          </a:bodyPr>
          <a:lstStyle/>
          <a:p>
            <a:pPr>
              <a:buNone/>
            </a:pPr>
            <a:r>
              <a:rPr lang="it-IT" b="1" dirty="0">
                <a:solidFill>
                  <a:schemeClr val="tx2"/>
                </a:solidFill>
                <a:latin typeface="Arial"/>
                <a:cs typeface="Arial"/>
              </a:rPr>
              <a:t>Le persone con disabilità e le loro famiglie hanno ottenuto:</a:t>
            </a:r>
            <a:endParaRPr lang="it-IT" dirty="0">
              <a:solidFill>
                <a:schemeClr val="tx2"/>
              </a:solidFill>
              <a:latin typeface="Arial" pitchFamily="34" charset="0"/>
              <a:cs typeface="Arial" pitchFamily="34" charset="0"/>
            </a:endParaRPr>
          </a:p>
          <a:p>
            <a:endParaRPr lang="it-IT" dirty="0">
              <a:solidFill>
                <a:schemeClr val="tx2"/>
              </a:solidFill>
              <a:latin typeface="Arial" pitchFamily="34" charset="0"/>
              <a:cs typeface="Arial" pitchFamily="34" charset="0"/>
            </a:endParaRPr>
          </a:p>
          <a:p>
            <a:pPr>
              <a:buNone/>
            </a:pPr>
            <a:endParaRPr lang="it-IT" dirty="0">
              <a:solidFill>
                <a:schemeClr val="tx2"/>
              </a:solidFill>
              <a:latin typeface="Arial" pitchFamily="34" charset="0"/>
              <a:cs typeface="Arial" pitchFamily="34" charset="0"/>
            </a:endParaRPr>
          </a:p>
          <a:p>
            <a:r>
              <a:rPr lang="it-IT" b="1" dirty="0">
                <a:solidFill>
                  <a:schemeClr val="tx2"/>
                </a:solidFill>
                <a:latin typeface="Arial" pitchFamily="34" charset="0"/>
                <a:cs typeface="Arial" pitchFamily="34" charset="0"/>
              </a:rPr>
              <a:t>diritti</a:t>
            </a:r>
            <a:r>
              <a:rPr lang="it-IT" dirty="0">
                <a:solidFill>
                  <a:schemeClr val="tx2"/>
                </a:solidFill>
                <a:latin typeface="Arial" pitchFamily="34" charset="0"/>
                <a:cs typeface="Arial" pitchFamily="34" charset="0"/>
              </a:rPr>
              <a:t> conquistati e raggiunti negli anni;</a:t>
            </a:r>
          </a:p>
          <a:p>
            <a:endParaRPr lang="it-IT" dirty="0">
              <a:solidFill>
                <a:schemeClr val="tx2"/>
              </a:solidFill>
              <a:latin typeface="Arial" pitchFamily="34" charset="0"/>
              <a:cs typeface="Arial" pitchFamily="34" charset="0"/>
            </a:endParaRPr>
          </a:p>
          <a:p>
            <a:r>
              <a:rPr lang="it-IT" b="1" dirty="0">
                <a:solidFill>
                  <a:schemeClr val="tx2"/>
                </a:solidFill>
                <a:latin typeface="Arial" pitchFamily="34" charset="0"/>
                <a:cs typeface="Arial" pitchFamily="34" charset="0"/>
              </a:rPr>
              <a:t>servizi </a:t>
            </a:r>
            <a:r>
              <a:rPr lang="it-IT" dirty="0">
                <a:solidFill>
                  <a:schemeClr val="tx2"/>
                </a:solidFill>
                <a:latin typeface="Arial" pitchFamily="34" charset="0"/>
                <a:cs typeface="Arial" pitchFamily="34" charset="0"/>
              </a:rPr>
              <a:t>più accessibili; </a:t>
            </a:r>
          </a:p>
          <a:p>
            <a:endParaRPr lang="it-IT" dirty="0">
              <a:solidFill>
                <a:schemeClr val="tx2"/>
              </a:solidFill>
              <a:latin typeface="Arial" pitchFamily="34" charset="0"/>
              <a:cs typeface="Arial" pitchFamily="34" charset="0"/>
            </a:endParaRPr>
          </a:p>
          <a:p>
            <a:r>
              <a:rPr lang="it-IT" b="1" u="sng" dirty="0">
                <a:solidFill>
                  <a:schemeClr val="tx2"/>
                </a:solidFill>
                <a:latin typeface="Arial" pitchFamily="34" charset="0"/>
                <a:cs typeface="Arial" pitchFamily="34" charset="0"/>
              </a:rPr>
              <a:t>autodeterminazione</a:t>
            </a:r>
            <a:r>
              <a:rPr lang="it-IT" dirty="0">
                <a:solidFill>
                  <a:schemeClr val="tx2"/>
                </a:solidFill>
                <a:latin typeface="Arial" pitchFamily="34" charset="0"/>
                <a:cs typeface="Arial" pitchFamily="34" charset="0"/>
              </a:rPr>
              <a:t> e </a:t>
            </a:r>
            <a:r>
              <a:rPr lang="it-IT" b="1" u="sng" dirty="0" err="1">
                <a:solidFill>
                  <a:schemeClr val="tx2"/>
                </a:solidFill>
                <a:latin typeface="Arial" pitchFamily="34" charset="0"/>
                <a:cs typeface="Arial" pitchFamily="34" charset="0"/>
              </a:rPr>
              <a:t>autorappresentanza</a:t>
            </a:r>
            <a:r>
              <a:rPr lang="it-IT" b="1" u="sng" dirty="0">
                <a:solidFill>
                  <a:schemeClr val="tx2"/>
                </a:solidFill>
                <a:latin typeface="Arial" pitchFamily="34" charset="0"/>
                <a:cs typeface="Arial" pitchFamily="34" charset="0"/>
              </a:rPr>
              <a:t> </a:t>
            </a:r>
          </a:p>
          <a:p>
            <a:endParaRPr lang="it-IT" b="1" u="sng" dirty="0">
              <a:solidFill>
                <a:schemeClr val="tx2"/>
              </a:solidFill>
              <a:latin typeface="Arial" pitchFamily="34" charset="0"/>
              <a:cs typeface="Arial" pitchFamily="34" charset="0"/>
            </a:endParaRPr>
          </a:p>
          <a:p>
            <a:r>
              <a:rPr lang="it-IT" dirty="0">
                <a:solidFill>
                  <a:schemeClr val="tx2"/>
                </a:solidFill>
                <a:latin typeface="Arial" pitchFamily="34" charset="0"/>
                <a:cs typeface="Arial" pitchFamily="34" charset="0"/>
              </a:rPr>
              <a:t>una migliore </a:t>
            </a:r>
            <a:r>
              <a:rPr lang="it-IT" b="1" dirty="0">
                <a:solidFill>
                  <a:schemeClr val="tx2"/>
                </a:solidFill>
                <a:latin typeface="Arial" pitchFamily="34" charset="0"/>
                <a:cs typeface="Arial" pitchFamily="34" charset="0"/>
              </a:rPr>
              <a:t>qualità di vita</a:t>
            </a:r>
            <a:r>
              <a:rPr lang="it-IT" dirty="0">
                <a:solidFill>
                  <a:schemeClr val="tx2"/>
                </a:solidFill>
                <a:latin typeface="Arial" pitchFamily="34" charset="0"/>
                <a:cs typeface="Arial" pitchFamily="34" charset="0"/>
              </a:rPr>
              <a:t>.</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57200" y="548680"/>
            <a:ext cx="8229600" cy="5577483"/>
          </a:xfrm>
        </p:spPr>
        <p:txBody>
          <a:bodyPr>
            <a:normAutofit fontScale="92500" lnSpcReduction="10000"/>
          </a:bodyPr>
          <a:lstStyle/>
          <a:p>
            <a:pPr marL="0" indent="0">
              <a:buNone/>
            </a:pPr>
            <a:r>
              <a:rPr lang="it-IT" dirty="0" smtClean="0">
                <a:solidFill>
                  <a:srgbClr val="002060"/>
                </a:solidFill>
                <a:latin typeface="Arial" pitchFamily="34" charset="0"/>
                <a:cs typeface="Arial" pitchFamily="34" charset="0"/>
              </a:rPr>
              <a:t>La Convenzione traccia un percorso preciso di </a:t>
            </a:r>
          </a:p>
          <a:p>
            <a:r>
              <a:rPr lang="it-IT" b="1" dirty="0" smtClean="0">
                <a:solidFill>
                  <a:srgbClr val="002060"/>
                </a:solidFill>
                <a:latin typeface="Arial" pitchFamily="34" charset="0"/>
                <a:cs typeface="Arial" pitchFamily="34" charset="0"/>
              </a:rPr>
              <a:t>emancipazione</a:t>
            </a:r>
            <a:r>
              <a:rPr lang="it-IT" dirty="0" smtClean="0">
                <a:solidFill>
                  <a:srgbClr val="002060"/>
                </a:solidFill>
                <a:latin typeface="Arial" pitchFamily="34" charset="0"/>
                <a:cs typeface="Arial" pitchFamily="34" charset="0"/>
              </a:rPr>
              <a:t> per le persone con disabilità</a:t>
            </a:r>
          </a:p>
          <a:p>
            <a:pPr>
              <a:buNone/>
            </a:pPr>
            <a:r>
              <a:rPr lang="it-IT" dirty="0" smtClean="0">
                <a:solidFill>
                  <a:srgbClr val="002060"/>
                </a:solidFill>
                <a:latin typeface="Arial" pitchFamily="34" charset="0"/>
                <a:cs typeface="Arial" pitchFamily="34" charset="0"/>
              </a:rPr>
              <a:t>      considerandole persone,</a:t>
            </a:r>
            <a:r>
              <a:rPr lang="it-IT" b="1" dirty="0" smtClean="0">
                <a:solidFill>
                  <a:srgbClr val="002060"/>
                </a:solidFill>
                <a:latin typeface="Arial" pitchFamily="34" charset="0"/>
                <a:cs typeface="Arial" pitchFamily="34" charset="0"/>
              </a:rPr>
              <a:t>cittadini</a:t>
            </a:r>
            <a:r>
              <a:rPr lang="it-IT" dirty="0" smtClean="0">
                <a:solidFill>
                  <a:srgbClr val="002060"/>
                </a:solidFill>
                <a:latin typeface="Arial" pitchFamily="34" charset="0"/>
                <a:cs typeface="Arial" pitchFamily="34" charset="0"/>
              </a:rPr>
              <a:t> con gli stessi diritti di tutti,</a:t>
            </a:r>
          </a:p>
          <a:p>
            <a:pPr>
              <a:buNone/>
            </a:pPr>
            <a:r>
              <a:rPr lang="it-IT" dirty="0" smtClean="0">
                <a:solidFill>
                  <a:srgbClr val="002060"/>
                </a:solidFill>
                <a:latin typeface="Arial" pitchFamily="34" charset="0"/>
                <a:cs typeface="Arial" pitchFamily="34" charset="0"/>
              </a:rPr>
              <a:t>      cittadini che vivano partecipi della società </a:t>
            </a:r>
          </a:p>
          <a:p>
            <a:pPr>
              <a:buNone/>
            </a:pPr>
            <a:r>
              <a:rPr lang="it-IT" dirty="0" smtClean="0">
                <a:solidFill>
                  <a:srgbClr val="002060"/>
                </a:solidFill>
                <a:latin typeface="Arial" pitchFamily="34" charset="0"/>
                <a:cs typeface="Arial" pitchFamily="34" charset="0"/>
              </a:rPr>
              <a:t>      e non esclusi, emarginati o stigmatizzati, cioè privati della pari dignità.</a:t>
            </a:r>
          </a:p>
          <a:p>
            <a:pPr>
              <a:buNone/>
            </a:pPr>
            <a:endParaRPr lang="it-IT" dirty="0" smtClean="0">
              <a:solidFill>
                <a:srgbClr val="002060"/>
              </a:solidFill>
              <a:latin typeface="Arial" pitchFamily="34" charset="0"/>
              <a:cs typeface="Arial" pitchFamily="34" charset="0"/>
            </a:endParaRPr>
          </a:p>
          <a:p>
            <a:r>
              <a:rPr lang="it-IT" b="1" dirty="0" smtClean="0">
                <a:solidFill>
                  <a:srgbClr val="002060"/>
                </a:solidFill>
                <a:latin typeface="Arial" pitchFamily="34" charset="0"/>
                <a:cs typeface="Arial" pitchFamily="34" charset="0"/>
              </a:rPr>
              <a:t>cambiamento</a:t>
            </a:r>
            <a:r>
              <a:rPr lang="it-IT" dirty="0" smtClean="0">
                <a:solidFill>
                  <a:srgbClr val="002060"/>
                </a:solidFill>
                <a:latin typeface="Arial" pitchFamily="34" charset="0"/>
                <a:cs typeface="Arial" pitchFamily="34" charset="0"/>
              </a:rPr>
              <a:t> delle nostre comunità</a:t>
            </a:r>
          </a:p>
          <a:p>
            <a:pPr>
              <a:buNone/>
            </a:pPr>
            <a:r>
              <a:rPr lang="it-IT" dirty="0" smtClean="0">
                <a:solidFill>
                  <a:srgbClr val="002060"/>
                </a:solidFill>
                <a:latin typeface="Arial" pitchFamily="34" charset="0"/>
                <a:cs typeface="Arial" pitchFamily="34" charset="0"/>
              </a:rPr>
              <a:t>      che devono cambiare le loro regole adattandole </a:t>
            </a:r>
          </a:p>
          <a:p>
            <a:pPr>
              <a:buNone/>
            </a:pPr>
            <a:r>
              <a:rPr lang="it-IT" dirty="0" smtClean="0">
                <a:solidFill>
                  <a:srgbClr val="002060"/>
                </a:solidFill>
                <a:latin typeface="Arial" pitchFamily="34" charset="0"/>
                <a:cs typeface="Arial" pitchFamily="34" charset="0"/>
              </a:rPr>
              <a:t>	ai </a:t>
            </a:r>
            <a:r>
              <a:rPr lang="it-IT" b="1" dirty="0" smtClean="0">
                <a:solidFill>
                  <a:srgbClr val="002060"/>
                </a:solidFill>
                <a:latin typeface="Arial" pitchFamily="34" charset="0"/>
                <a:cs typeface="Arial" pitchFamily="34" charset="0"/>
              </a:rPr>
              <a:t>bisogni</a:t>
            </a:r>
            <a:r>
              <a:rPr lang="it-IT" dirty="0" smtClean="0">
                <a:solidFill>
                  <a:srgbClr val="002060"/>
                </a:solidFill>
                <a:latin typeface="Arial" pitchFamily="34" charset="0"/>
                <a:cs typeface="Arial" pitchFamily="34" charset="0"/>
              </a:rPr>
              <a:t> delle persone e non viceversa.</a:t>
            </a:r>
          </a:p>
          <a:p>
            <a:endParaRPr lang="it-IT" dirty="0" smtClean="0">
              <a:solidFill>
                <a:srgbClr val="002060"/>
              </a:solidFill>
              <a:latin typeface="Arial" pitchFamily="34" charset="0"/>
              <a:cs typeface="Arial" pitchFamily="34" charset="0"/>
            </a:endParaRPr>
          </a:p>
          <a:p>
            <a:r>
              <a:rPr lang="it-IT" b="1" dirty="0" smtClean="0">
                <a:solidFill>
                  <a:srgbClr val="002060"/>
                </a:solidFill>
                <a:latin typeface="Arial" pitchFamily="34" charset="0"/>
                <a:cs typeface="Arial" pitchFamily="34" charset="0"/>
              </a:rPr>
              <a:t>trasformazione</a:t>
            </a:r>
            <a:r>
              <a:rPr lang="it-IT" dirty="0" smtClean="0">
                <a:solidFill>
                  <a:srgbClr val="002060"/>
                </a:solidFill>
                <a:latin typeface="Arial" pitchFamily="34" charset="0"/>
                <a:cs typeface="Arial" pitchFamily="34" charset="0"/>
              </a:rPr>
              <a:t> dei servizi e delle organizzazioni</a:t>
            </a:r>
          </a:p>
          <a:p>
            <a:pPr>
              <a:buNone/>
            </a:pPr>
            <a:r>
              <a:rPr lang="it-IT" dirty="0" smtClean="0">
                <a:solidFill>
                  <a:srgbClr val="002060"/>
                </a:solidFill>
                <a:latin typeface="Arial" pitchFamily="34" charset="0"/>
                <a:cs typeface="Arial" pitchFamily="34" charset="0"/>
              </a:rPr>
              <a:t>      che devono diventare dei luoghi capaci</a:t>
            </a:r>
          </a:p>
          <a:p>
            <a:pPr>
              <a:buNone/>
            </a:pPr>
            <a:r>
              <a:rPr lang="it-IT" dirty="0" smtClean="0">
                <a:solidFill>
                  <a:srgbClr val="002060"/>
                </a:solidFill>
                <a:latin typeface="Arial" pitchFamily="34" charset="0"/>
                <a:cs typeface="Arial" pitchFamily="34" charset="0"/>
              </a:rPr>
              <a:t>      di facilitare e promuovere processi di </a:t>
            </a:r>
            <a:r>
              <a:rPr lang="it-IT" b="1" dirty="0" err="1" smtClean="0">
                <a:solidFill>
                  <a:srgbClr val="002060"/>
                </a:solidFill>
                <a:latin typeface="Arial" pitchFamily="34" charset="0"/>
                <a:cs typeface="Arial" pitchFamily="34" charset="0"/>
              </a:rPr>
              <a:t>empowerment</a:t>
            </a:r>
            <a:r>
              <a:rPr lang="it-IT" dirty="0" smtClean="0">
                <a:solidFill>
                  <a:srgbClr val="002060"/>
                </a:solidFill>
                <a:latin typeface="Arial" pitchFamily="34" charset="0"/>
                <a:cs typeface="Arial" pitchFamily="34" charset="0"/>
              </a:rPr>
              <a:t>,</a:t>
            </a:r>
          </a:p>
          <a:p>
            <a:pPr>
              <a:buNone/>
            </a:pPr>
            <a:r>
              <a:rPr lang="it-IT" dirty="0" smtClean="0">
                <a:solidFill>
                  <a:srgbClr val="002060"/>
                </a:solidFill>
                <a:latin typeface="Arial" pitchFamily="34" charset="0"/>
                <a:cs typeface="Arial" pitchFamily="34" charset="0"/>
              </a:rPr>
              <a:t>      di </a:t>
            </a:r>
            <a:r>
              <a:rPr lang="it-IT" b="1" dirty="0" smtClean="0">
                <a:solidFill>
                  <a:srgbClr val="002060"/>
                </a:solidFill>
                <a:latin typeface="Arial" pitchFamily="34" charset="0"/>
                <a:cs typeface="Arial" pitchFamily="34" charset="0"/>
              </a:rPr>
              <a:t>inclusione</a:t>
            </a:r>
            <a:r>
              <a:rPr lang="it-IT" dirty="0" smtClean="0">
                <a:solidFill>
                  <a:srgbClr val="002060"/>
                </a:solidFill>
                <a:latin typeface="Arial" pitchFamily="34" charset="0"/>
                <a:cs typeface="Arial" pitchFamily="34" charset="0"/>
              </a:rPr>
              <a:t> </a:t>
            </a:r>
            <a:r>
              <a:rPr lang="it-IT" b="1" dirty="0" smtClean="0">
                <a:solidFill>
                  <a:srgbClr val="002060"/>
                </a:solidFill>
                <a:latin typeface="Arial" pitchFamily="34" charset="0"/>
                <a:cs typeface="Arial" pitchFamily="34" charset="0"/>
              </a:rPr>
              <a:t>sociale</a:t>
            </a:r>
            <a:r>
              <a:rPr lang="it-IT" dirty="0" smtClean="0">
                <a:solidFill>
                  <a:srgbClr val="002060"/>
                </a:solidFill>
                <a:latin typeface="Arial" pitchFamily="34" charset="0"/>
                <a:cs typeface="Arial" pitchFamily="34" charset="0"/>
              </a:rPr>
              <a:t> e di </a:t>
            </a:r>
            <a:r>
              <a:rPr lang="it-IT" b="1" dirty="0" smtClean="0">
                <a:solidFill>
                  <a:srgbClr val="002060"/>
                </a:solidFill>
                <a:latin typeface="Arial" pitchFamily="34" charset="0"/>
                <a:cs typeface="Arial" pitchFamily="34" charset="0"/>
              </a:rPr>
              <a:t>partecipazione</a:t>
            </a:r>
            <a:r>
              <a:rPr lang="it-IT" dirty="0" smtClean="0">
                <a:solidFill>
                  <a:srgbClr val="002060"/>
                </a:solidFill>
                <a:latin typeface="Arial" pitchFamily="34" charset="0"/>
                <a:cs typeface="Arial" pitchFamily="34" charset="0"/>
              </a:rPr>
              <a:t>. </a:t>
            </a:r>
          </a:p>
          <a:p>
            <a:endParaRPr lang="it-IT" dirty="0"/>
          </a:p>
        </p:txBody>
      </p:sp>
      <p:sp>
        <p:nvSpPr>
          <p:cNvPr id="2" name="Titolo 1"/>
          <p:cNvSpPr>
            <a:spLocks noGrp="1"/>
          </p:cNvSpPr>
          <p:nvPr>
            <p:ph type="title"/>
          </p:nvPr>
        </p:nvSpPr>
        <p:spPr>
          <a:xfrm>
            <a:off x="467544" y="764704"/>
            <a:ext cx="8229600" cy="1143000"/>
          </a:xfrm>
        </p:spPr>
        <p:txBody>
          <a:bodyPr>
            <a:normAutofit fontScale="90000"/>
          </a:bodyPr>
          <a:lstStyle/>
          <a:p>
            <a:pPr marL="0" indent="0"/>
            <a:r>
              <a:rPr lang="it-IT" dirty="0" smtClean="0">
                <a:solidFill>
                  <a:schemeClr val="tx2"/>
                </a:solidFill>
                <a:latin typeface="Arial" pitchFamily="34" charset="0"/>
                <a:cs typeface="Arial" pitchFamily="34" charset="0"/>
              </a:rPr>
              <a:t/>
            </a:r>
            <a:br>
              <a:rPr lang="it-IT" dirty="0" smtClean="0">
                <a:solidFill>
                  <a:schemeClr val="tx2"/>
                </a:solidFill>
                <a:latin typeface="Arial" pitchFamily="34" charset="0"/>
                <a:cs typeface="Arial" pitchFamily="34" charset="0"/>
              </a:rPr>
            </a:br>
            <a:r>
              <a:rPr lang="it-IT" dirty="0" smtClean="0">
                <a:solidFill>
                  <a:srgbClr val="002060"/>
                </a:solidFill>
                <a:latin typeface="Arial" pitchFamily="34" charset="0"/>
                <a:cs typeface="Arial" pitchFamily="34" charset="0"/>
              </a:rPr>
              <a:t>. </a:t>
            </a:r>
            <a:br>
              <a:rPr lang="it-IT" dirty="0" smtClean="0">
                <a:solidFill>
                  <a:srgbClr val="002060"/>
                </a:solidFill>
                <a:latin typeface="Arial" pitchFamily="34" charset="0"/>
                <a:cs typeface="Arial" pitchFamily="34" charset="0"/>
              </a:rPr>
            </a:br>
            <a:r>
              <a:rPr lang="it-IT" b="1" dirty="0" smtClean="0">
                <a:solidFill>
                  <a:schemeClr val="tx2"/>
                </a:solidFill>
                <a:latin typeface="Arial" pitchFamily="34" charset="0"/>
                <a:cs typeface="Arial" pitchFamily="34" charset="0"/>
              </a:rPr>
              <a:t/>
            </a:r>
            <a:br>
              <a:rPr lang="it-IT" b="1" dirty="0" smtClean="0">
                <a:solidFill>
                  <a:schemeClr val="tx2"/>
                </a:solidFill>
                <a:latin typeface="Arial" pitchFamily="34" charset="0"/>
                <a:cs typeface="Arial" pitchFamily="34" charset="0"/>
              </a:rPr>
            </a:br>
            <a:r>
              <a:rPr lang="it-IT" b="1" dirty="0" smtClean="0">
                <a:solidFill>
                  <a:schemeClr val="tx2"/>
                </a:solidFill>
                <a:latin typeface="Arial" pitchFamily="34" charset="0"/>
                <a:cs typeface="Arial" pitchFamily="34" charset="0"/>
              </a:rPr>
              <a:t/>
            </a:r>
            <a:br>
              <a:rPr lang="it-IT" b="1" dirty="0" smtClean="0">
                <a:solidFill>
                  <a:schemeClr val="tx2"/>
                </a:solidFill>
                <a:latin typeface="Arial" pitchFamily="34" charset="0"/>
                <a:cs typeface="Arial" pitchFamily="34" charset="0"/>
              </a:rPr>
            </a:b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997839"/>
            <a:ext cx="5814392" cy="2492990"/>
          </a:xfrm>
          <a:prstGeom prst="rect">
            <a:avLst/>
          </a:prstGeom>
        </p:spPr>
        <p:txBody>
          <a:bodyPr wrap="square">
            <a:spAutoFit/>
          </a:bodyPr>
          <a:lstStyle/>
          <a:p>
            <a:r>
              <a:rPr lang="it-IT" dirty="0"/>
              <a:t>Articolo 1. </a:t>
            </a:r>
            <a:r>
              <a:rPr lang="it-IT" dirty="0" smtClean="0"/>
              <a:t>Scopo</a:t>
            </a:r>
          </a:p>
          <a:p>
            <a:endParaRPr lang="it-IT" dirty="0"/>
          </a:p>
          <a:p>
            <a:r>
              <a:rPr lang="it-IT" dirty="0"/>
              <a:t>1. </a:t>
            </a:r>
            <a:r>
              <a:rPr lang="it-IT" sz="2000" b="1" dirty="0">
                <a:latin typeface="Arial" pitchFamily="34" charset="0"/>
                <a:cs typeface="Arial" pitchFamily="34" charset="0"/>
              </a:rPr>
              <a:t>Scopo della </a:t>
            </a:r>
            <a:r>
              <a:rPr lang="it-IT" sz="2000" b="1" dirty="0" smtClean="0">
                <a:latin typeface="Arial" pitchFamily="34" charset="0"/>
                <a:cs typeface="Arial" pitchFamily="34" charset="0"/>
              </a:rPr>
              <a:t>Convenzione </a:t>
            </a:r>
            <a:r>
              <a:rPr lang="it-IT" sz="2000" b="1" dirty="0">
                <a:latin typeface="Arial" pitchFamily="34" charset="0"/>
                <a:cs typeface="Arial" pitchFamily="34" charset="0"/>
              </a:rPr>
              <a:t>è </a:t>
            </a:r>
            <a:r>
              <a:rPr lang="it-IT" sz="2000" b="1" dirty="0" smtClean="0">
                <a:latin typeface="Arial" pitchFamily="34" charset="0"/>
                <a:cs typeface="Arial" pitchFamily="34" charset="0"/>
              </a:rPr>
              <a:t>promuovere</a:t>
            </a:r>
            <a:r>
              <a:rPr lang="it-IT" sz="2000" b="1" dirty="0">
                <a:latin typeface="Arial" pitchFamily="34" charset="0"/>
                <a:cs typeface="Arial" pitchFamily="34" charset="0"/>
              </a:rPr>
              <a:t>, proteggere e assicurare il pieno ed eguale </a:t>
            </a:r>
          </a:p>
          <a:p>
            <a:r>
              <a:rPr lang="it-IT" sz="2000" b="1" dirty="0">
                <a:latin typeface="Arial" pitchFamily="34" charset="0"/>
                <a:cs typeface="Arial" pitchFamily="34" charset="0"/>
              </a:rPr>
              <a:t>godimento di tutti i diritti umani e di tutte le </a:t>
            </a:r>
          </a:p>
          <a:p>
            <a:r>
              <a:rPr lang="it-IT" sz="2000" b="1" dirty="0">
                <a:latin typeface="Arial" pitchFamily="34" charset="0"/>
                <a:cs typeface="Arial" pitchFamily="34" charset="0"/>
              </a:rPr>
              <a:t>libertà fondamentali da parte delle persone con </a:t>
            </a:r>
            <a:r>
              <a:rPr lang="it-IT" sz="2000" b="1" dirty="0" smtClean="0">
                <a:latin typeface="Arial" pitchFamily="34" charset="0"/>
                <a:cs typeface="Arial" pitchFamily="34" charset="0"/>
              </a:rPr>
              <a:t>disabilità</a:t>
            </a:r>
            <a:r>
              <a:rPr lang="it-IT" sz="2000" b="1" dirty="0">
                <a:latin typeface="Arial" pitchFamily="34" charset="0"/>
                <a:cs typeface="Arial" pitchFamily="34" charset="0"/>
              </a:rPr>
              <a:t>, e promuovere il rispetto per la loro </a:t>
            </a:r>
            <a:r>
              <a:rPr lang="it-IT" sz="2000" b="1" dirty="0" smtClean="0">
                <a:latin typeface="Arial" pitchFamily="34" charset="0"/>
                <a:cs typeface="Arial" pitchFamily="34" charset="0"/>
              </a:rPr>
              <a:t>inerente </a:t>
            </a:r>
            <a:r>
              <a:rPr lang="it-IT" sz="2000" b="1" dirty="0">
                <a:latin typeface="Arial" pitchFamily="34" charset="0"/>
                <a:cs typeface="Arial" pitchFamily="34" charset="0"/>
              </a:rPr>
              <a:t>dignità.</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87624" y="620688"/>
            <a:ext cx="7344816" cy="369332"/>
          </a:xfrm>
          <a:prstGeom prst="rect">
            <a:avLst/>
          </a:prstGeom>
          <a:noFill/>
        </p:spPr>
        <p:txBody>
          <a:bodyPr wrap="square" rtlCol="0">
            <a:spAutoFit/>
          </a:bodyPr>
          <a:lstStyle/>
          <a:p>
            <a:r>
              <a:rPr lang="it-IT" b="1" dirty="0" smtClean="0"/>
              <a:t>PRINCIPI  DELLA   COSTITUZIONE</a:t>
            </a:r>
            <a:endParaRPr lang="it-IT" b="1" dirty="0"/>
          </a:p>
        </p:txBody>
      </p:sp>
      <p:sp>
        <p:nvSpPr>
          <p:cNvPr id="4" name="Rettangolo 3"/>
          <p:cNvSpPr/>
          <p:nvPr/>
        </p:nvSpPr>
        <p:spPr>
          <a:xfrm>
            <a:off x="827584" y="1484784"/>
            <a:ext cx="5440233" cy="646331"/>
          </a:xfrm>
          <a:prstGeom prst="rect">
            <a:avLst/>
          </a:prstGeom>
        </p:spPr>
        <p:txBody>
          <a:bodyPr wrap="square">
            <a:spAutoFit/>
          </a:bodyPr>
          <a:lstStyle/>
          <a:p>
            <a:r>
              <a:rPr lang="it-IT" i="1" dirty="0" smtClean="0">
                <a:solidFill>
                  <a:srgbClr val="C00000"/>
                </a:solidFill>
              </a:rPr>
              <a:t>Eguaglianza e non discriminazione</a:t>
            </a:r>
          </a:p>
          <a:p>
            <a:endParaRPr lang="it-IT" dirty="0"/>
          </a:p>
        </p:txBody>
      </p:sp>
      <p:sp>
        <p:nvSpPr>
          <p:cNvPr id="7" name="Rettangolo 6"/>
          <p:cNvSpPr/>
          <p:nvPr/>
        </p:nvSpPr>
        <p:spPr>
          <a:xfrm>
            <a:off x="971600" y="2276872"/>
            <a:ext cx="2592288" cy="369332"/>
          </a:xfrm>
          <a:prstGeom prst="rect">
            <a:avLst/>
          </a:prstGeom>
        </p:spPr>
        <p:txBody>
          <a:bodyPr wrap="square">
            <a:spAutoFit/>
          </a:bodyPr>
          <a:lstStyle/>
          <a:p>
            <a:r>
              <a:rPr lang="it-IT" dirty="0">
                <a:solidFill>
                  <a:prstClr val="black"/>
                </a:solidFill>
              </a:rPr>
              <a:t> </a:t>
            </a:r>
            <a:endParaRPr lang="it-IT" dirty="0"/>
          </a:p>
        </p:txBody>
      </p:sp>
      <p:sp>
        <p:nvSpPr>
          <p:cNvPr id="9" name="Rettangolo 8"/>
          <p:cNvSpPr/>
          <p:nvPr/>
        </p:nvSpPr>
        <p:spPr>
          <a:xfrm>
            <a:off x="3767219" y="3103125"/>
            <a:ext cx="1584177" cy="369332"/>
          </a:xfrm>
          <a:prstGeom prst="rect">
            <a:avLst/>
          </a:prstGeom>
        </p:spPr>
        <p:txBody>
          <a:bodyPr wrap="square">
            <a:spAutoFit/>
          </a:bodyPr>
          <a:lstStyle/>
          <a:p>
            <a:r>
              <a:rPr lang="it-IT" i="1" dirty="0" smtClean="0">
                <a:solidFill>
                  <a:srgbClr val="C00000"/>
                </a:solidFill>
              </a:rPr>
              <a:t>Diritto alla vita</a:t>
            </a:r>
            <a:endParaRPr lang="it-IT" i="1" dirty="0">
              <a:solidFill>
                <a:srgbClr val="C00000"/>
              </a:solidFill>
            </a:endParaRPr>
          </a:p>
        </p:txBody>
      </p:sp>
      <p:sp>
        <p:nvSpPr>
          <p:cNvPr id="10" name="Rettangolo 9"/>
          <p:cNvSpPr/>
          <p:nvPr/>
        </p:nvSpPr>
        <p:spPr>
          <a:xfrm>
            <a:off x="2102872" y="1988840"/>
            <a:ext cx="5072628" cy="369332"/>
          </a:xfrm>
          <a:prstGeom prst="rect">
            <a:avLst/>
          </a:prstGeom>
        </p:spPr>
        <p:txBody>
          <a:bodyPr wrap="square">
            <a:spAutoFit/>
          </a:bodyPr>
          <a:lstStyle/>
          <a:p>
            <a:r>
              <a:rPr lang="it-IT" i="1" dirty="0" smtClean="0">
                <a:solidFill>
                  <a:srgbClr val="FF0000"/>
                </a:solidFill>
              </a:rPr>
              <a:t>Eguale riconoscimento di fronte alla legge</a:t>
            </a:r>
            <a:endParaRPr lang="it-IT" i="1" dirty="0">
              <a:solidFill>
                <a:srgbClr val="FF0000"/>
              </a:solidFill>
            </a:endParaRPr>
          </a:p>
        </p:txBody>
      </p:sp>
      <p:sp>
        <p:nvSpPr>
          <p:cNvPr id="11" name="Rettangolo 10"/>
          <p:cNvSpPr/>
          <p:nvPr/>
        </p:nvSpPr>
        <p:spPr>
          <a:xfrm>
            <a:off x="683568" y="3645024"/>
            <a:ext cx="2478569" cy="369332"/>
          </a:xfrm>
          <a:prstGeom prst="rect">
            <a:avLst/>
          </a:prstGeom>
        </p:spPr>
        <p:txBody>
          <a:bodyPr wrap="square">
            <a:spAutoFit/>
          </a:bodyPr>
          <a:lstStyle/>
          <a:p>
            <a:r>
              <a:rPr lang="it-IT" i="1" dirty="0" smtClean="0">
                <a:solidFill>
                  <a:srgbClr val="002060"/>
                </a:solidFill>
              </a:rPr>
              <a:t>Accesso alla giustizia</a:t>
            </a:r>
            <a:endParaRPr lang="it-IT" i="1" dirty="0">
              <a:solidFill>
                <a:srgbClr val="002060"/>
              </a:solidFill>
            </a:endParaRPr>
          </a:p>
        </p:txBody>
      </p:sp>
      <p:sp>
        <p:nvSpPr>
          <p:cNvPr id="13" name="CasellaDiTesto 12"/>
          <p:cNvSpPr txBox="1"/>
          <p:nvPr/>
        </p:nvSpPr>
        <p:spPr>
          <a:xfrm>
            <a:off x="5716418" y="6304002"/>
            <a:ext cx="3367969" cy="369332"/>
          </a:xfrm>
          <a:prstGeom prst="rect">
            <a:avLst/>
          </a:prstGeom>
          <a:noFill/>
        </p:spPr>
        <p:txBody>
          <a:bodyPr wrap="square" rtlCol="0">
            <a:spAutoFit/>
          </a:bodyPr>
          <a:lstStyle/>
          <a:p>
            <a:r>
              <a:rPr lang="it-IT" i="1" dirty="0" smtClean="0"/>
              <a:t>Libertà e sicurezza della persona</a:t>
            </a:r>
            <a:endParaRPr lang="it-IT" i="1" dirty="0"/>
          </a:p>
        </p:txBody>
      </p:sp>
      <p:sp>
        <p:nvSpPr>
          <p:cNvPr id="15" name="Rettangolo 14"/>
          <p:cNvSpPr/>
          <p:nvPr/>
        </p:nvSpPr>
        <p:spPr>
          <a:xfrm>
            <a:off x="292991" y="4490435"/>
            <a:ext cx="4134993" cy="646331"/>
          </a:xfrm>
          <a:prstGeom prst="rect">
            <a:avLst/>
          </a:prstGeom>
        </p:spPr>
        <p:txBody>
          <a:bodyPr wrap="square">
            <a:spAutoFit/>
          </a:bodyPr>
          <a:lstStyle/>
          <a:p>
            <a:r>
              <a:rPr lang="it-IT" i="1" dirty="0">
                <a:solidFill>
                  <a:srgbClr val="FF0000"/>
                </a:solidFill>
              </a:rPr>
              <a:t>Diritto di non essere sottoposto a</a:t>
            </a:r>
          </a:p>
          <a:p>
            <a:r>
              <a:rPr lang="it-IT" i="1" dirty="0">
                <a:solidFill>
                  <a:srgbClr val="FF0000"/>
                </a:solidFill>
              </a:rPr>
              <a:t>sfruttamento, violenza e maltrattamenti</a:t>
            </a:r>
          </a:p>
        </p:txBody>
      </p:sp>
      <p:sp>
        <p:nvSpPr>
          <p:cNvPr id="16" name="Rettangolo 15"/>
          <p:cNvSpPr/>
          <p:nvPr/>
        </p:nvSpPr>
        <p:spPr>
          <a:xfrm>
            <a:off x="107504" y="5136766"/>
            <a:ext cx="4320480" cy="923330"/>
          </a:xfrm>
          <a:prstGeom prst="rect">
            <a:avLst/>
          </a:prstGeom>
        </p:spPr>
        <p:txBody>
          <a:bodyPr wrap="square">
            <a:spAutoFit/>
          </a:bodyPr>
          <a:lstStyle/>
          <a:p>
            <a:r>
              <a:rPr lang="it-IT" i="1" dirty="0">
                <a:solidFill>
                  <a:schemeClr val="tx1">
                    <a:lumMod val="95000"/>
                    <a:lumOff val="5000"/>
                  </a:schemeClr>
                </a:solidFill>
              </a:rPr>
              <a:t>Diritto di non essere sottoposto a torture, a </a:t>
            </a:r>
            <a:r>
              <a:rPr lang="it-IT" i="1" dirty="0" smtClean="0">
                <a:solidFill>
                  <a:schemeClr val="tx1">
                    <a:lumMod val="95000"/>
                    <a:lumOff val="5000"/>
                  </a:schemeClr>
                </a:solidFill>
              </a:rPr>
              <a:t>pene o </a:t>
            </a:r>
            <a:r>
              <a:rPr lang="it-IT" i="1" dirty="0">
                <a:solidFill>
                  <a:schemeClr val="tx1">
                    <a:lumMod val="95000"/>
                    <a:lumOff val="5000"/>
                  </a:schemeClr>
                </a:solidFill>
              </a:rPr>
              <a:t>a trattamenti crudeli, inumani o </a:t>
            </a:r>
            <a:r>
              <a:rPr lang="it-IT" i="1" dirty="0" smtClean="0">
                <a:solidFill>
                  <a:schemeClr val="tx1">
                    <a:lumMod val="95000"/>
                    <a:lumOff val="5000"/>
                  </a:schemeClr>
                </a:solidFill>
              </a:rPr>
              <a:t>degradanti</a:t>
            </a:r>
            <a:endParaRPr lang="it-IT" i="1" dirty="0">
              <a:solidFill>
                <a:schemeClr val="tx1">
                  <a:lumMod val="95000"/>
                  <a:lumOff val="5000"/>
                </a:schemeClr>
              </a:solidFill>
            </a:endParaRPr>
          </a:p>
        </p:txBody>
      </p:sp>
      <p:sp>
        <p:nvSpPr>
          <p:cNvPr id="17" name="Rettangolo 16"/>
          <p:cNvSpPr/>
          <p:nvPr/>
        </p:nvSpPr>
        <p:spPr>
          <a:xfrm>
            <a:off x="4355976" y="1484784"/>
            <a:ext cx="4113247" cy="369332"/>
          </a:xfrm>
          <a:prstGeom prst="rect">
            <a:avLst/>
          </a:prstGeom>
        </p:spPr>
        <p:txBody>
          <a:bodyPr wrap="square">
            <a:spAutoFit/>
          </a:bodyPr>
          <a:lstStyle/>
          <a:p>
            <a:pPr algn="r"/>
            <a:r>
              <a:rPr lang="it-IT" i="1" dirty="0" smtClean="0">
                <a:solidFill>
                  <a:srgbClr val="00B050"/>
                </a:solidFill>
              </a:rPr>
              <a:t>Protezione dell’integrità della persona</a:t>
            </a:r>
            <a:endParaRPr lang="it-IT" i="1" dirty="0">
              <a:solidFill>
                <a:srgbClr val="00B050"/>
              </a:solidFill>
            </a:endParaRPr>
          </a:p>
        </p:txBody>
      </p:sp>
      <p:sp>
        <p:nvSpPr>
          <p:cNvPr id="20" name="Rettangolo 19"/>
          <p:cNvSpPr/>
          <p:nvPr/>
        </p:nvSpPr>
        <p:spPr>
          <a:xfrm>
            <a:off x="522127" y="2342989"/>
            <a:ext cx="3129377" cy="646331"/>
          </a:xfrm>
          <a:prstGeom prst="rect">
            <a:avLst/>
          </a:prstGeom>
        </p:spPr>
        <p:txBody>
          <a:bodyPr wrap="square">
            <a:spAutoFit/>
          </a:bodyPr>
          <a:lstStyle/>
          <a:p>
            <a:r>
              <a:rPr lang="it-IT" i="1" dirty="0" smtClean="0">
                <a:solidFill>
                  <a:srgbClr val="00B0F0"/>
                </a:solidFill>
              </a:rPr>
              <a:t>Vita autonoma ed inclusione nella comunità</a:t>
            </a:r>
            <a:endParaRPr lang="it-IT" i="1" dirty="0">
              <a:solidFill>
                <a:srgbClr val="00B0F0"/>
              </a:solidFill>
            </a:endParaRPr>
          </a:p>
        </p:txBody>
      </p:sp>
      <p:sp>
        <p:nvSpPr>
          <p:cNvPr id="22" name="Rettangolo 21"/>
          <p:cNvSpPr/>
          <p:nvPr/>
        </p:nvSpPr>
        <p:spPr>
          <a:xfrm>
            <a:off x="6397229" y="2351306"/>
            <a:ext cx="1947584" cy="369332"/>
          </a:xfrm>
          <a:prstGeom prst="rect">
            <a:avLst/>
          </a:prstGeom>
        </p:spPr>
        <p:txBody>
          <a:bodyPr wrap="none">
            <a:spAutoFit/>
          </a:bodyPr>
          <a:lstStyle/>
          <a:p>
            <a:pPr lvl="0"/>
            <a:r>
              <a:rPr lang="it-IT" i="1" dirty="0">
                <a:solidFill>
                  <a:schemeClr val="tx1">
                    <a:lumMod val="95000"/>
                    <a:lumOff val="5000"/>
                  </a:schemeClr>
                </a:solidFill>
              </a:rPr>
              <a:t>Mobilità personale</a:t>
            </a:r>
          </a:p>
        </p:txBody>
      </p:sp>
      <p:sp>
        <p:nvSpPr>
          <p:cNvPr id="24" name="Rettangolo 23"/>
          <p:cNvSpPr/>
          <p:nvPr/>
        </p:nvSpPr>
        <p:spPr>
          <a:xfrm>
            <a:off x="6456516" y="3707740"/>
            <a:ext cx="2617643" cy="923330"/>
          </a:xfrm>
          <a:prstGeom prst="rect">
            <a:avLst/>
          </a:prstGeom>
        </p:spPr>
        <p:txBody>
          <a:bodyPr wrap="square">
            <a:spAutoFit/>
          </a:bodyPr>
          <a:lstStyle/>
          <a:p>
            <a:pPr lvl="0"/>
            <a:r>
              <a:rPr lang="it-IT" i="1" dirty="0">
                <a:solidFill>
                  <a:schemeClr val="bg2">
                    <a:lumMod val="50000"/>
                  </a:schemeClr>
                </a:solidFill>
              </a:rPr>
              <a:t>Libertà di espressione e opinione </a:t>
            </a:r>
            <a:r>
              <a:rPr lang="it-IT" i="1" dirty="0" smtClean="0">
                <a:solidFill>
                  <a:schemeClr val="bg2">
                    <a:lumMod val="50000"/>
                  </a:schemeClr>
                </a:solidFill>
              </a:rPr>
              <a:t>e </a:t>
            </a:r>
            <a:r>
              <a:rPr lang="it-IT" i="1" dirty="0">
                <a:solidFill>
                  <a:schemeClr val="bg2">
                    <a:lumMod val="50000"/>
                  </a:schemeClr>
                </a:solidFill>
              </a:rPr>
              <a:t>accesso all’informazione</a:t>
            </a:r>
          </a:p>
        </p:txBody>
      </p:sp>
      <p:sp>
        <p:nvSpPr>
          <p:cNvPr id="25" name="Rettangolo 24"/>
          <p:cNvSpPr/>
          <p:nvPr/>
        </p:nvSpPr>
        <p:spPr>
          <a:xfrm>
            <a:off x="3278476" y="3503341"/>
            <a:ext cx="2780336" cy="646331"/>
          </a:xfrm>
          <a:prstGeom prst="rect">
            <a:avLst/>
          </a:prstGeom>
        </p:spPr>
        <p:txBody>
          <a:bodyPr wrap="square">
            <a:spAutoFit/>
          </a:bodyPr>
          <a:lstStyle/>
          <a:p>
            <a:r>
              <a:rPr lang="it-IT" i="1" dirty="0">
                <a:solidFill>
                  <a:schemeClr val="tx1">
                    <a:lumMod val="65000"/>
                    <a:lumOff val="35000"/>
                  </a:schemeClr>
                </a:solidFill>
              </a:rPr>
              <a:t>Adeguati livelli di vita e protezione sociale</a:t>
            </a:r>
          </a:p>
        </p:txBody>
      </p:sp>
      <p:sp>
        <p:nvSpPr>
          <p:cNvPr id="26" name="Rettangolo 25"/>
          <p:cNvSpPr/>
          <p:nvPr/>
        </p:nvSpPr>
        <p:spPr>
          <a:xfrm>
            <a:off x="6309535" y="2782668"/>
            <a:ext cx="2123728" cy="923330"/>
          </a:xfrm>
          <a:prstGeom prst="rect">
            <a:avLst/>
          </a:prstGeom>
        </p:spPr>
        <p:txBody>
          <a:bodyPr wrap="square">
            <a:spAutoFit/>
          </a:bodyPr>
          <a:lstStyle/>
          <a:p>
            <a:r>
              <a:rPr lang="it-IT" i="1" dirty="0">
                <a:solidFill>
                  <a:srgbClr val="92D050"/>
                </a:solidFill>
              </a:rPr>
              <a:t>Rispetto del </a:t>
            </a:r>
            <a:r>
              <a:rPr lang="it-IT" i="1" dirty="0" smtClean="0">
                <a:solidFill>
                  <a:srgbClr val="92D050"/>
                </a:solidFill>
              </a:rPr>
              <a:t>domicilio e </a:t>
            </a:r>
            <a:r>
              <a:rPr lang="it-IT" i="1" dirty="0">
                <a:solidFill>
                  <a:srgbClr val="92D050"/>
                </a:solidFill>
              </a:rPr>
              <a:t>della famiglia</a:t>
            </a:r>
          </a:p>
        </p:txBody>
      </p:sp>
      <p:sp>
        <p:nvSpPr>
          <p:cNvPr id="2" name="Rettangolo 1"/>
          <p:cNvSpPr/>
          <p:nvPr/>
        </p:nvSpPr>
        <p:spPr>
          <a:xfrm>
            <a:off x="179512" y="2921168"/>
            <a:ext cx="2576099" cy="646331"/>
          </a:xfrm>
          <a:prstGeom prst="rect">
            <a:avLst/>
          </a:prstGeom>
        </p:spPr>
        <p:txBody>
          <a:bodyPr wrap="square">
            <a:spAutoFit/>
          </a:bodyPr>
          <a:lstStyle/>
          <a:p>
            <a:r>
              <a:rPr lang="it-IT" i="1" dirty="0" smtClean="0">
                <a:solidFill>
                  <a:srgbClr val="C00000"/>
                </a:solidFill>
              </a:rPr>
              <a:t>Libertà di movimento e cittadinanza</a:t>
            </a:r>
            <a:endParaRPr lang="it-IT" i="1" dirty="0">
              <a:solidFill>
                <a:srgbClr val="C00000"/>
              </a:solidFill>
            </a:endParaRPr>
          </a:p>
        </p:txBody>
      </p:sp>
      <p:sp>
        <p:nvSpPr>
          <p:cNvPr id="6" name="Rettangolo 5"/>
          <p:cNvSpPr/>
          <p:nvPr/>
        </p:nvSpPr>
        <p:spPr>
          <a:xfrm>
            <a:off x="755576" y="4169405"/>
            <a:ext cx="1839175" cy="369332"/>
          </a:xfrm>
          <a:prstGeom prst="rect">
            <a:avLst/>
          </a:prstGeom>
        </p:spPr>
        <p:txBody>
          <a:bodyPr wrap="square">
            <a:spAutoFit/>
          </a:bodyPr>
          <a:lstStyle/>
          <a:p>
            <a:r>
              <a:rPr lang="it-IT" i="1" dirty="0">
                <a:solidFill>
                  <a:srgbClr val="00B050"/>
                </a:solidFill>
              </a:rPr>
              <a:t>Accessibilità</a:t>
            </a:r>
          </a:p>
        </p:txBody>
      </p:sp>
      <p:sp>
        <p:nvSpPr>
          <p:cNvPr id="12" name="Rettangolo 11"/>
          <p:cNvSpPr/>
          <p:nvPr/>
        </p:nvSpPr>
        <p:spPr>
          <a:xfrm>
            <a:off x="5261026" y="4952100"/>
            <a:ext cx="3794633" cy="646331"/>
          </a:xfrm>
          <a:prstGeom prst="rect">
            <a:avLst/>
          </a:prstGeom>
        </p:spPr>
        <p:txBody>
          <a:bodyPr wrap="square">
            <a:spAutoFit/>
          </a:bodyPr>
          <a:lstStyle/>
          <a:p>
            <a:r>
              <a:rPr lang="it-IT" i="1" dirty="0">
                <a:solidFill>
                  <a:srgbClr val="C00000"/>
                </a:solidFill>
              </a:rPr>
              <a:t>Vita indipendente ed inclusione nella comunità</a:t>
            </a:r>
          </a:p>
        </p:txBody>
      </p:sp>
      <p:sp>
        <p:nvSpPr>
          <p:cNvPr id="14" name="Rettangolo 13"/>
          <p:cNvSpPr/>
          <p:nvPr/>
        </p:nvSpPr>
        <p:spPr>
          <a:xfrm>
            <a:off x="7367633" y="5598431"/>
            <a:ext cx="795411" cy="369332"/>
          </a:xfrm>
          <a:prstGeom prst="rect">
            <a:avLst/>
          </a:prstGeom>
        </p:spPr>
        <p:txBody>
          <a:bodyPr wrap="none">
            <a:spAutoFit/>
          </a:bodyPr>
          <a:lstStyle/>
          <a:p>
            <a:r>
              <a:rPr lang="it-IT" i="1" dirty="0">
                <a:solidFill>
                  <a:srgbClr val="00B050"/>
                </a:solidFill>
              </a:rPr>
              <a:t>Salute</a:t>
            </a:r>
          </a:p>
        </p:txBody>
      </p:sp>
      <p:sp>
        <p:nvSpPr>
          <p:cNvPr id="19" name="Rettangolo 18"/>
          <p:cNvSpPr/>
          <p:nvPr/>
        </p:nvSpPr>
        <p:spPr>
          <a:xfrm>
            <a:off x="3750167" y="2584270"/>
            <a:ext cx="2308645" cy="369332"/>
          </a:xfrm>
          <a:prstGeom prst="rect">
            <a:avLst/>
          </a:prstGeom>
        </p:spPr>
        <p:txBody>
          <a:bodyPr wrap="none">
            <a:spAutoFit/>
          </a:bodyPr>
          <a:lstStyle/>
          <a:p>
            <a:r>
              <a:rPr lang="it-IT" dirty="0"/>
              <a:t>Lavoro e occupazione</a:t>
            </a:r>
          </a:p>
        </p:txBody>
      </p:sp>
      <p:sp>
        <p:nvSpPr>
          <p:cNvPr id="21" name="Rettangolo 20"/>
          <p:cNvSpPr/>
          <p:nvPr/>
        </p:nvSpPr>
        <p:spPr>
          <a:xfrm>
            <a:off x="4805738" y="5866239"/>
            <a:ext cx="4230645" cy="369332"/>
          </a:xfrm>
          <a:prstGeom prst="rect">
            <a:avLst/>
          </a:prstGeom>
        </p:spPr>
        <p:txBody>
          <a:bodyPr wrap="none">
            <a:spAutoFit/>
          </a:bodyPr>
          <a:lstStyle/>
          <a:p>
            <a:r>
              <a:rPr lang="it-IT" i="1" dirty="0">
                <a:solidFill>
                  <a:srgbClr val="C00000"/>
                </a:solidFill>
              </a:rPr>
              <a:t>Partecipazione alla vita politica e pubblica</a:t>
            </a:r>
          </a:p>
        </p:txBody>
      </p:sp>
      <p:sp>
        <p:nvSpPr>
          <p:cNvPr id="29" name="Rettangolo 28"/>
          <p:cNvSpPr/>
          <p:nvPr/>
        </p:nvSpPr>
        <p:spPr>
          <a:xfrm>
            <a:off x="1665566" y="5949967"/>
            <a:ext cx="3383766" cy="923330"/>
          </a:xfrm>
          <a:prstGeom prst="rect">
            <a:avLst/>
          </a:prstGeom>
        </p:spPr>
        <p:txBody>
          <a:bodyPr wrap="square">
            <a:spAutoFit/>
          </a:bodyPr>
          <a:lstStyle/>
          <a:p>
            <a:r>
              <a:rPr lang="it-IT" i="1" dirty="0">
                <a:solidFill>
                  <a:schemeClr val="accent1">
                    <a:lumMod val="50000"/>
                  </a:schemeClr>
                </a:solidFill>
              </a:rPr>
              <a:t>Partecipazione alla vita culturale, alla ricreazione, al tempo libero e allo sport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amond(in)">
                                      <p:cBhvr>
                                        <p:cTn id="22" dur="2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ox(i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ox(in)">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ox(in)">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ox(in)">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500" fill="hold"/>
                                        <p:tgtEl>
                                          <p:spTgt spid="25"/>
                                        </p:tgtEl>
                                        <p:attrNameLst>
                                          <p:attrName>ppt_x</p:attrName>
                                        </p:attrNameLst>
                                      </p:cBhvr>
                                      <p:tavLst>
                                        <p:tav tm="0">
                                          <p:val>
                                            <p:strVal val="#ppt_x"/>
                                          </p:val>
                                        </p:tav>
                                        <p:tav tm="100000">
                                          <p:val>
                                            <p:strVal val="#ppt_x"/>
                                          </p:val>
                                        </p:tav>
                                      </p:tavLst>
                                    </p:anim>
                                    <p:anim calcmode="lin" valueType="num">
                                      <p:cBhvr additive="base">
                                        <p:cTn id="5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additive="base">
                                        <p:cTn id="63" dur="500" fill="hold"/>
                                        <p:tgtEl>
                                          <p:spTgt spid="24"/>
                                        </p:tgtEl>
                                        <p:attrNameLst>
                                          <p:attrName>ppt_x</p:attrName>
                                        </p:attrNameLst>
                                      </p:cBhvr>
                                      <p:tavLst>
                                        <p:tav tm="0">
                                          <p:val>
                                            <p:strVal val="#ppt_x"/>
                                          </p:val>
                                        </p:tav>
                                        <p:tav tm="100000">
                                          <p:val>
                                            <p:strVal val="#ppt_x"/>
                                          </p:val>
                                        </p:tav>
                                      </p:tavLst>
                                    </p:anim>
                                    <p:anim calcmode="lin" valueType="num">
                                      <p:cBhvr additive="base">
                                        <p:cTn id="6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box(in)">
                                      <p:cBhvr>
                                        <p:cTn id="69" dur="500"/>
                                        <p:tgtEl>
                                          <p:spTgt spid="15"/>
                                        </p:tgtEl>
                                      </p:cBhvr>
                                    </p:animEffect>
                                  </p:childTnLst>
                                </p:cTn>
                              </p:par>
                            </p:childTnLst>
                          </p:cTn>
                        </p:par>
                      </p:childTnLst>
                    </p:cTn>
                  </p:par>
                  <p:par>
                    <p:cTn id="70" fill="hold">
                      <p:stCondLst>
                        <p:cond delay="indefinite"/>
                      </p:stCondLst>
                      <p:childTnLst>
                        <p:par>
                          <p:cTn id="71" fill="hold">
                            <p:stCondLst>
                              <p:cond delay="0"/>
                            </p:stCondLst>
                            <p:childTnLst>
                              <p:par>
                                <p:cTn id="72" presetID="5" presetClass="entr" presetSubtype="10"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checkerboard(across)">
                                      <p:cBhvr>
                                        <p:cTn id="74" dur="5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1" nodeType="clickEffect">
                                  <p:stCondLst>
                                    <p:cond delay="0"/>
                                  </p:stCondLst>
                                  <p:childTnLst>
                                    <p:set>
                                      <p:cBhvr>
                                        <p:cTn id="84" dur="1" fill="hold">
                                          <p:stCondLst>
                                            <p:cond delay="0"/>
                                          </p:stCondLst>
                                        </p:cTn>
                                        <p:tgtEl>
                                          <p:spTgt spid="12"/>
                                        </p:tgtEl>
                                        <p:attrNameLst>
                                          <p:attrName>style.visibility</p:attrName>
                                        </p:attrNameLst>
                                      </p:cBhvr>
                                      <p:to>
                                        <p:strVal val="visible"/>
                                      </p:to>
                                    </p:set>
                                    <p:anim calcmode="lin" valueType="num">
                                      <p:cBhvr additive="base">
                                        <p:cTn id="85" dur="500" fill="hold"/>
                                        <p:tgtEl>
                                          <p:spTgt spid="12"/>
                                        </p:tgtEl>
                                        <p:attrNameLst>
                                          <p:attrName>ppt_x</p:attrName>
                                        </p:attrNameLst>
                                      </p:cBhvr>
                                      <p:tavLst>
                                        <p:tav tm="0">
                                          <p:val>
                                            <p:strVal val="#ppt_x"/>
                                          </p:val>
                                        </p:tav>
                                        <p:tav tm="100000">
                                          <p:val>
                                            <p:strVal val="#ppt_x"/>
                                          </p:val>
                                        </p:tav>
                                      </p:tavLst>
                                    </p:anim>
                                    <p:anim calcmode="lin" valueType="num">
                                      <p:cBhvr additive="base">
                                        <p:cTn id="8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diamond(in)">
                                      <p:cBhvr>
                                        <p:cTn id="97" dur="20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additive="base">
                                        <p:cTn id="102" dur="500" fill="hold"/>
                                        <p:tgtEl>
                                          <p:spTgt spid="14"/>
                                        </p:tgtEl>
                                        <p:attrNameLst>
                                          <p:attrName>ppt_x</p:attrName>
                                        </p:attrNameLst>
                                      </p:cBhvr>
                                      <p:tavLst>
                                        <p:tav tm="0">
                                          <p:val>
                                            <p:strVal val="#ppt_x"/>
                                          </p:val>
                                        </p:tav>
                                        <p:tav tm="100000">
                                          <p:val>
                                            <p:strVal val="#ppt_x"/>
                                          </p:val>
                                        </p:tav>
                                      </p:tavLst>
                                    </p:anim>
                                    <p:anim calcmode="lin" valueType="num">
                                      <p:cBhvr additive="base">
                                        <p:cTn id="10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13"/>
                                        </p:tgtEl>
                                        <p:attrNameLst>
                                          <p:attrName>style.visibility</p:attrName>
                                        </p:attrNameLst>
                                      </p:cBhvr>
                                      <p:to>
                                        <p:strVal val="visible"/>
                                      </p:to>
                                    </p:set>
                                    <p:anim calcmode="lin" valueType="num">
                                      <p:cBhvr additive="base">
                                        <p:cTn id="108" dur="500" fill="hold"/>
                                        <p:tgtEl>
                                          <p:spTgt spid="13"/>
                                        </p:tgtEl>
                                        <p:attrNameLst>
                                          <p:attrName>ppt_x</p:attrName>
                                        </p:attrNameLst>
                                      </p:cBhvr>
                                      <p:tavLst>
                                        <p:tav tm="0">
                                          <p:val>
                                            <p:strVal val="#ppt_x"/>
                                          </p:val>
                                        </p:tav>
                                        <p:tav tm="100000">
                                          <p:val>
                                            <p:strVal val="#ppt_x"/>
                                          </p:val>
                                        </p:tav>
                                      </p:tavLst>
                                    </p:anim>
                                    <p:anim calcmode="lin" valueType="num">
                                      <p:cBhvr additive="base">
                                        <p:cTn id="10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5" presetClass="entr" presetSubtype="10" fill="hold" grpId="1" nodeType="clickEffect">
                                  <p:stCondLst>
                                    <p:cond delay="0"/>
                                  </p:stCondLst>
                                  <p:childTnLst>
                                    <p:set>
                                      <p:cBhvr>
                                        <p:cTn id="113" dur="1" fill="hold">
                                          <p:stCondLst>
                                            <p:cond delay="0"/>
                                          </p:stCondLst>
                                        </p:cTn>
                                        <p:tgtEl>
                                          <p:spTgt spid="11"/>
                                        </p:tgtEl>
                                        <p:attrNameLst>
                                          <p:attrName>style.visibility</p:attrName>
                                        </p:attrNameLst>
                                      </p:cBhvr>
                                      <p:to>
                                        <p:strVal val="visible"/>
                                      </p:to>
                                    </p:set>
                                    <p:animEffect transition="in" filter="checkerboard(across)">
                                      <p:cBhvr>
                                        <p:cTn id="114" dur="500"/>
                                        <p:tgtEl>
                                          <p:spTgt spid="11"/>
                                        </p:tgtEl>
                                      </p:cBhvr>
                                    </p:animEffect>
                                  </p:childTnLst>
                                </p:cTn>
                              </p:par>
                            </p:childTnLst>
                          </p:cTn>
                        </p:par>
                      </p:childTnLst>
                    </p:cTn>
                  </p:par>
                  <p:par>
                    <p:cTn id="115" fill="hold">
                      <p:stCondLst>
                        <p:cond delay="indefinite"/>
                      </p:stCondLst>
                      <p:childTnLst>
                        <p:par>
                          <p:cTn id="116" fill="hold">
                            <p:stCondLst>
                              <p:cond delay="0"/>
                            </p:stCondLst>
                            <p:childTnLst>
                              <p:par>
                                <p:cTn id="117" presetID="8" presetClass="entr" presetSubtype="16" fill="hold" grpId="0" nodeType="clickEffect">
                                  <p:stCondLst>
                                    <p:cond delay="0"/>
                                  </p:stCondLst>
                                  <p:childTnLst>
                                    <p:set>
                                      <p:cBhvr>
                                        <p:cTn id="118" dur="1" fill="hold">
                                          <p:stCondLst>
                                            <p:cond delay="0"/>
                                          </p:stCondLst>
                                        </p:cTn>
                                        <p:tgtEl>
                                          <p:spTgt spid="6"/>
                                        </p:tgtEl>
                                        <p:attrNameLst>
                                          <p:attrName>style.visibility</p:attrName>
                                        </p:attrNameLst>
                                      </p:cBhvr>
                                      <p:to>
                                        <p:strVal val="visible"/>
                                      </p:to>
                                    </p:set>
                                    <p:animEffect transition="in" filter="diamond(in)">
                                      <p:cBhvr>
                                        <p:cTn id="1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1" grpId="1"/>
      <p:bldP spid="13" grpId="0"/>
      <p:bldP spid="15" grpId="0"/>
      <p:bldP spid="16" grpId="0"/>
      <p:bldP spid="17" grpId="0"/>
      <p:bldP spid="20" grpId="0"/>
      <p:bldP spid="22" grpId="0"/>
      <p:bldP spid="24" grpId="0"/>
      <p:bldP spid="25" grpId="0"/>
      <p:bldP spid="26" grpId="0"/>
      <p:bldP spid="2" grpId="0"/>
      <p:bldP spid="6" grpId="0"/>
      <p:bldP spid="12" grpId="0"/>
      <p:bldP spid="12" grpId="1"/>
      <p:bldP spid="14" grpId="0"/>
      <p:bldP spid="19" grpId="0"/>
      <p:bldP spid="21"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63688" y="908720"/>
            <a:ext cx="5256584" cy="1015663"/>
          </a:xfrm>
          <a:prstGeom prst="rect">
            <a:avLst/>
          </a:prstGeom>
        </p:spPr>
        <p:txBody>
          <a:bodyPr wrap="square">
            <a:spAutoFit/>
          </a:bodyPr>
          <a:lstStyle/>
          <a:p>
            <a:pPr algn="ctr"/>
            <a:r>
              <a:rPr lang="it-IT" sz="6000" dirty="0" smtClean="0">
                <a:latin typeface="Arial" pitchFamily="34" charset="0"/>
                <a:cs typeface="Arial" pitchFamily="34" charset="0"/>
              </a:rPr>
              <a:t>Istruzione</a:t>
            </a:r>
            <a:r>
              <a:rPr lang="it-IT" sz="1600" dirty="0" smtClean="0">
                <a:latin typeface="Arial" pitchFamily="34" charset="0"/>
                <a:cs typeface="Arial" pitchFamily="34" charset="0"/>
              </a:rPr>
              <a:t> art. 24</a:t>
            </a:r>
            <a:endParaRPr lang="it-IT" sz="6000" dirty="0">
              <a:latin typeface="Arial" pitchFamily="34" charset="0"/>
              <a:cs typeface="Arial" pitchFamily="34" charset="0"/>
            </a:endParaRPr>
          </a:p>
        </p:txBody>
      </p:sp>
      <p:sp>
        <p:nvSpPr>
          <p:cNvPr id="3" name="Rettangolo 2"/>
          <p:cNvSpPr/>
          <p:nvPr/>
        </p:nvSpPr>
        <p:spPr>
          <a:xfrm>
            <a:off x="899592" y="2492897"/>
            <a:ext cx="7128792" cy="4247317"/>
          </a:xfrm>
          <a:prstGeom prst="rect">
            <a:avLst/>
          </a:prstGeom>
        </p:spPr>
        <p:txBody>
          <a:bodyPr wrap="square">
            <a:spAutoFit/>
          </a:bodyPr>
          <a:lstStyle/>
          <a:p>
            <a:pPr algn="just"/>
            <a:r>
              <a:rPr lang="it-IT" dirty="0" smtClean="0">
                <a:solidFill>
                  <a:srgbClr val="C00000"/>
                </a:solidFill>
              </a:rPr>
              <a:t>Gli </a:t>
            </a:r>
            <a:r>
              <a:rPr lang="it-IT" dirty="0">
                <a:solidFill>
                  <a:srgbClr val="C00000"/>
                </a:solidFill>
              </a:rPr>
              <a:t>Stati Parti riconoscono il diritto delle persone </a:t>
            </a:r>
            <a:r>
              <a:rPr lang="it-IT" dirty="0" smtClean="0">
                <a:solidFill>
                  <a:srgbClr val="C00000"/>
                </a:solidFill>
              </a:rPr>
              <a:t>con </a:t>
            </a:r>
            <a:r>
              <a:rPr lang="it-IT" dirty="0">
                <a:solidFill>
                  <a:srgbClr val="C00000"/>
                </a:solidFill>
              </a:rPr>
              <a:t>disabilità all’istruzione. Allo scopo di </a:t>
            </a:r>
            <a:r>
              <a:rPr lang="it-IT" dirty="0" smtClean="0">
                <a:solidFill>
                  <a:srgbClr val="C00000"/>
                </a:solidFill>
              </a:rPr>
              <a:t>realizzare </a:t>
            </a:r>
            <a:r>
              <a:rPr lang="it-IT" dirty="0">
                <a:solidFill>
                  <a:srgbClr val="C00000"/>
                </a:solidFill>
              </a:rPr>
              <a:t>questo diritto senza discriminazioni e su una </a:t>
            </a:r>
            <a:r>
              <a:rPr lang="it-IT" dirty="0" smtClean="0">
                <a:solidFill>
                  <a:srgbClr val="C00000"/>
                </a:solidFill>
              </a:rPr>
              <a:t>base </a:t>
            </a:r>
            <a:r>
              <a:rPr lang="it-IT" dirty="0">
                <a:solidFill>
                  <a:srgbClr val="C00000"/>
                </a:solidFill>
              </a:rPr>
              <a:t>di eguaglianza di opportunità, gli Stati Parti </a:t>
            </a:r>
            <a:r>
              <a:rPr lang="it-IT" dirty="0" smtClean="0">
                <a:solidFill>
                  <a:srgbClr val="C00000"/>
                </a:solidFill>
              </a:rPr>
              <a:t>faranno </a:t>
            </a:r>
            <a:r>
              <a:rPr lang="it-IT" dirty="0">
                <a:solidFill>
                  <a:srgbClr val="C00000"/>
                </a:solidFill>
              </a:rPr>
              <a:t>in modo che il sistema educativo </a:t>
            </a:r>
            <a:r>
              <a:rPr lang="it-IT" dirty="0" smtClean="0">
                <a:solidFill>
                  <a:srgbClr val="C00000"/>
                </a:solidFill>
              </a:rPr>
              <a:t>preveda </a:t>
            </a:r>
            <a:r>
              <a:rPr lang="it-IT" dirty="0">
                <a:solidFill>
                  <a:srgbClr val="C00000"/>
                </a:solidFill>
              </a:rPr>
              <a:t>la loro integrazione scolastica a tutti i livelli </a:t>
            </a:r>
            <a:r>
              <a:rPr lang="it-IT" dirty="0" smtClean="0">
                <a:solidFill>
                  <a:srgbClr val="C00000"/>
                </a:solidFill>
              </a:rPr>
              <a:t>e </a:t>
            </a:r>
            <a:r>
              <a:rPr lang="it-IT" dirty="0">
                <a:solidFill>
                  <a:srgbClr val="C00000"/>
                </a:solidFill>
              </a:rPr>
              <a:t>offra, nel corso </a:t>
            </a:r>
            <a:r>
              <a:rPr lang="it-IT" dirty="0" smtClean="0">
                <a:solidFill>
                  <a:srgbClr val="C00000"/>
                </a:solidFill>
              </a:rPr>
              <a:t>de</a:t>
            </a:r>
            <a:r>
              <a:rPr lang="it-IT" dirty="0">
                <a:solidFill>
                  <a:srgbClr val="C00000"/>
                </a:solidFill>
              </a:rPr>
              <a:t> l’intera vita, </a:t>
            </a:r>
            <a:r>
              <a:rPr lang="it-IT" dirty="0" smtClean="0">
                <a:solidFill>
                  <a:srgbClr val="C00000"/>
                </a:solidFill>
              </a:rPr>
              <a:t>possibilità </a:t>
            </a:r>
            <a:r>
              <a:rPr lang="it-IT" dirty="0">
                <a:solidFill>
                  <a:srgbClr val="C00000"/>
                </a:solidFill>
              </a:rPr>
              <a:t>di </a:t>
            </a:r>
            <a:r>
              <a:rPr lang="it-IT" dirty="0" smtClean="0">
                <a:solidFill>
                  <a:srgbClr val="C00000"/>
                </a:solidFill>
              </a:rPr>
              <a:t>istruzione finalizzate:</a:t>
            </a:r>
          </a:p>
          <a:p>
            <a:pPr algn="just"/>
            <a:r>
              <a:rPr lang="it-IT" dirty="0" smtClean="0">
                <a:solidFill>
                  <a:srgbClr val="C00000"/>
                </a:solidFill>
              </a:rPr>
              <a:t>al </a:t>
            </a:r>
            <a:r>
              <a:rPr lang="it-IT" dirty="0">
                <a:solidFill>
                  <a:srgbClr val="C00000"/>
                </a:solidFill>
              </a:rPr>
              <a:t>pieno sviluppo del potenziale umano, del senso di dignità e dell’autostima ed al rafforzamento del rispetto dei diritti umani, delle libertà fondamentali e della diversità umana; </a:t>
            </a:r>
            <a:endParaRPr lang="it-IT" dirty="0" smtClean="0">
              <a:solidFill>
                <a:srgbClr val="C00000"/>
              </a:solidFill>
            </a:endParaRPr>
          </a:p>
          <a:p>
            <a:pPr algn="just"/>
            <a:r>
              <a:rPr lang="it-IT" dirty="0" smtClean="0">
                <a:solidFill>
                  <a:srgbClr val="C00000"/>
                </a:solidFill>
              </a:rPr>
              <a:t>allo </a:t>
            </a:r>
            <a:r>
              <a:rPr lang="it-IT" dirty="0">
                <a:solidFill>
                  <a:srgbClr val="C00000"/>
                </a:solidFill>
              </a:rPr>
              <a:t>sviluppo, da parte delle persone con disabilità, della propria personalità, dei talenti e della creatività, come pure delle proprie abilità fisiche e mentali, fino al loro massimo potenziale; </a:t>
            </a:r>
            <a:endParaRPr lang="it-IT" dirty="0" smtClean="0">
              <a:solidFill>
                <a:srgbClr val="C00000"/>
              </a:solidFill>
            </a:endParaRPr>
          </a:p>
          <a:p>
            <a:pPr algn="just"/>
            <a:r>
              <a:rPr lang="it-IT" dirty="0" smtClean="0">
                <a:solidFill>
                  <a:srgbClr val="C00000"/>
                </a:solidFill>
              </a:rPr>
              <a:t>a </a:t>
            </a:r>
            <a:r>
              <a:rPr lang="it-IT" dirty="0">
                <a:solidFill>
                  <a:srgbClr val="C00000"/>
                </a:solidFill>
              </a:rPr>
              <a:t>mettere in grado le persone con disabilità di partecipare effettivamente a una società libera.</a:t>
            </a:r>
          </a:p>
          <a:p>
            <a:endParaRPr lang="it-IT" dirty="0"/>
          </a:p>
        </p:txBody>
      </p:sp>
      <p:sp>
        <p:nvSpPr>
          <p:cNvPr id="5" name="CasellaDiTesto 4"/>
          <p:cNvSpPr txBox="1"/>
          <p:nvPr/>
        </p:nvSpPr>
        <p:spPr>
          <a:xfrm>
            <a:off x="3131840" y="4365104"/>
            <a:ext cx="184731" cy="923330"/>
          </a:xfrm>
          <a:prstGeom prst="rect">
            <a:avLst/>
          </a:prstGeom>
          <a:noFill/>
        </p:spPr>
        <p:txBody>
          <a:bodyPr wrap="none" rtlCol="0">
            <a:spAutoFit/>
          </a:bodyPr>
          <a:lstStyle/>
          <a:p>
            <a:endParaRPr lang="it-IT" dirty="0" smtClean="0"/>
          </a:p>
          <a:p>
            <a:endParaRPr lang="it-IT" dirty="0"/>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20687"/>
            <a:ext cx="7920880" cy="1569660"/>
          </a:xfrm>
          <a:prstGeom prst="rect">
            <a:avLst/>
          </a:prstGeom>
        </p:spPr>
        <p:txBody>
          <a:bodyPr wrap="square">
            <a:spAutoFit/>
          </a:bodyPr>
          <a:lstStyle/>
          <a:p>
            <a:pPr algn="ctr"/>
            <a:r>
              <a:rPr lang="it-IT" sz="2400" b="1" dirty="0" smtClean="0">
                <a:latin typeface="Arial" pitchFamily="34" charset="0"/>
                <a:cs typeface="Arial" pitchFamily="34" charset="0"/>
              </a:rPr>
              <a:t>Dal custodialismo alla presa in</a:t>
            </a:r>
          </a:p>
          <a:p>
            <a:pPr algn="ctr"/>
            <a:r>
              <a:rPr lang="it-IT" sz="2400" b="1" dirty="0" smtClean="0">
                <a:latin typeface="Arial" pitchFamily="34" charset="0"/>
                <a:cs typeface="Arial" pitchFamily="34" charset="0"/>
              </a:rPr>
              <a:t>carico globale della persona disabile: "Il</a:t>
            </a:r>
          </a:p>
          <a:p>
            <a:pPr algn="ctr"/>
            <a:r>
              <a:rPr lang="it-IT" sz="2400" b="1" dirty="0" smtClean="0">
                <a:latin typeface="Arial" pitchFamily="34" charset="0"/>
                <a:cs typeface="Arial" pitchFamily="34" charset="0"/>
              </a:rPr>
              <a:t>progetto di vita“</a:t>
            </a:r>
          </a:p>
          <a:p>
            <a:pPr algn="just"/>
            <a:endParaRPr lang="it-IT" sz="2400" dirty="0">
              <a:latin typeface="Arial" pitchFamily="34" charset="0"/>
              <a:cs typeface="Arial" pitchFamily="34" charset="0"/>
            </a:endParaRPr>
          </a:p>
        </p:txBody>
      </p:sp>
      <p:sp>
        <p:nvSpPr>
          <p:cNvPr id="3" name="Rettangolo 2"/>
          <p:cNvSpPr/>
          <p:nvPr/>
        </p:nvSpPr>
        <p:spPr>
          <a:xfrm>
            <a:off x="1547664" y="2204864"/>
            <a:ext cx="1526380" cy="369332"/>
          </a:xfrm>
          <a:prstGeom prst="rect">
            <a:avLst/>
          </a:prstGeom>
        </p:spPr>
        <p:txBody>
          <a:bodyPr wrap="none">
            <a:spAutoFit/>
          </a:bodyPr>
          <a:lstStyle/>
          <a:p>
            <a:r>
              <a:rPr lang="it-IT" dirty="0" smtClean="0"/>
              <a:t>custodialismo</a:t>
            </a:r>
            <a:endParaRPr lang="it-IT" dirty="0"/>
          </a:p>
        </p:txBody>
      </p:sp>
      <p:sp>
        <p:nvSpPr>
          <p:cNvPr id="4" name="Rettangolo 3"/>
          <p:cNvSpPr/>
          <p:nvPr/>
        </p:nvSpPr>
        <p:spPr>
          <a:xfrm>
            <a:off x="899592" y="3068960"/>
            <a:ext cx="3449983" cy="830997"/>
          </a:xfrm>
          <a:prstGeom prst="rect">
            <a:avLst/>
          </a:prstGeom>
        </p:spPr>
        <p:txBody>
          <a:bodyPr wrap="none">
            <a:spAutoFit/>
          </a:bodyPr>
          <a:lstStyle/>
          <a:p>
            <a:r>
              <a:rPr lang="it-IT" sz="4800" dirty="0" smtClean="0"/>
              <a:t>integrazione</a:t>
            </a:r>
            <a:endParaRPr lang="it-IT" sz="4800" dirty="0"/>
          </a:p>
        </p:txBody>
      </p:sp>
      <p:sp>
        <p:nvSpPr>
          <p:cNvPr id="5" name="Rettangolo 4"/>
          <p:cNvSpPr/>
          <p:nvPr/>
        </p:nvSpPr>
        <p:spPr>
          <a:xfrm>
            <a:off x="5364088" y="3068960"/>
            <a:ext cx="4809866" cy="830997"/>
          </a:xfrm>
          <a:prstGeom prst="rect">
            <a:avLst/>
          </a:prstGeom>
        </p:spPr>
        <p:txBody>
          <a:bodyPr wrap="square">
            <a:spAutoFit/>
          </a:bodyPr>
          <a:lstStyle/>
          <a:p>
            <a:r>
              <a:rPr lang="it-IT" sz="4800" dirty="0" smtClean="0"/>
              <a:t>inserimento</a:t>
            </a:r>
            <a:endParaRPr lang="it-IT" sz="4800" dirty="0"/>
          </a:p>
        </p:txBody>
      </p:sp>
      <p:sp>
        <p:nvSpPr>
          <p:cNvPr id="6" name="Rettangolo 5"/>
          <p:cNvSpPr/>
          <p:nvPr/>
        </p:nvSpPr>
        <p:spPr>
          <a:xfrm>
            <a:off x="827584" y="3811012"/>
            <a:ext cx="6768752" cy="2062103"/>
          </a:xfrm>
          <a:prstGeom prst="rect">
            <a:avLst/>
          </a:prstGeom>
        </p:spPr>
        <p:txBody>
          <a:bodyPr wrap="square">
            <a:spAutoFit/>
          </a:bodyPr>
          <a:lstStyle/>
          <a:p>
            <a:r>
              <a:rPr lang="it-IT" sz="3200" dirty="0" smtClean="0">
                <a:solidFill>
                  <a:schemeClr val="bg2">
                    <a:lumMod val="50000"/>
                  </a:schemeClr>
                </a:solidFill>
              </a:rPr>
              <a:t>integrazione scolastica, per l'inserimento sociale e la riduzione delle barriere, e per l'inserimento lavorativo delle persone disabili.</a:t>
            </a:r>
            <a:endParaRPr lang="it-IT" sz="3200" dirty="0">
              <a:solidFill>
                <a:schemeClr val="bg2">
                  <a:lumMod val="50000"/>
                </a:schemeClr>
              </a:solidFill>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amond(in)">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0032" y="2463560"/>
            <a:ext cx="7772400" cy="3197688"/>
          </a:xfrm>
        </p:spPr>
        <p:txBody>
          <a:bodyPr>
            <a:noAutofit/>
          </a:bodyPr>
          <a:lstStyle/>
          <a:p>
            <a:r>
              <a:rPr lang="it-IT" sz="2400" dirty="0" smtClean="0">
                <a:solidFill>
                  <a:schemeClr val="tx1">
                    <a:lumMod val="95000"/>
                    <a:lumOff val="5000"/>
                  </a:schemeClr>
                </a:solidFill>
                <a:latin typeface="Arial" pitchFamily="34" charset="0"/>
                <a:cs typeface="Arial" pitchFamily="34" charset="0"/>
              </a:rPr>
              <a:t>l'insieme organizzato delle risposte e degli interventi, che accompagnano la</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persona disabile nei suoi cicli di vita, seguendone la modificazione dei bisogni</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nelle differenti fasce di età e in relazione agli ecosistemi in cui è inserito, con</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l'obiettivo di garantirgli la più alta qualità di vita possibile</a:t>
            </a:r>
            <a:endParaRPr lang="it-IT" sz="2400" dirty="0">
              <a:solidFill>
                <a:schemeClr val="tx1">
                  <a:lumMod val="95000"/>
                  <a:lumOff val="5000"/>
                </a:schemeClr>
              </a:solidFill>
              <a:latin typeface="Arial" pitchFamily="34" charset="0"/>
              <a:cs typeface="Arial" pitchFamily="34" charset="0"/>
            </a:endParaRPr>
          </a:p>
        </p:txBody>
      </p:sp>
      <p:sp>
        <p:nvSpPr>
          <p:cNvPr id="3" name="Segnaposto testo 2"/>
          <p:cNvSpPr>
            <a:spLocks noGrp="1"/>
          </p:cNvSpPr>
          <p:nvPr>
            <p:ph type="body" idx="1"/>
          </p:nvPr>
        </p:nvSpPr>
        <p:spPr/>
        <p:txBody>
          <a:bodyPr>
            <a:noAutofit/>
          </a:bodyPr>
          <a:lstStyle/>
          <a:p>
            <a:r>
              <a:rPr lang="it-IT" sz="6600" dirty="0" smtClean="0">
                <a:latin typeface="Arial" pitchFamily="34" charset="0"/>
                <a:cs typeface="Arial" pitchFamily="34" charset="0"/>
              </a:rPr>
              <a:t>progetto di vita</a:t>
            </a:r>
            <a:endParaRPr lang="it-IT" sz="66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dirty="0" smtClean="0">
                <a:solidFill>
                  <a:schemeClr val="tx1">
                    <a:lumMod val="95000"/>
                    <a:lumOff val="5000"/>
                  </a:schemeClr>
                </a:solidFill>
                <a:latin typeface="Arial" pitchFamily="34" charset="0"/>
                <a:cs typeface="Arial" pitchFamily="34" charset="0"/>
              </a:rPr>
              <a:t>e altre Associazioni hanno proposto di sostituire gli attuali</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procedimenti con un sistema alternativo orientato alla valutazione globale dei</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bisogni della persona e della sua famiglia, utilizzando a tale scopo i criteri</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adottati e validati dall'OMS (Organizzazione Mondiale della Sanità): </a:t>
            </a:r>
            <a:r>
              <a:rPr lang="it-IT" sz="2400" b="1" dirty="0" smtClean="0">
                <a:solidFill>
                  <a:schemeClr val="tx1">
                    <a:lumMod val="95000"/>
                    <a:lumOff val="5000"/>
                  </a:schemeClr>
                </a:solidFill>
                <a:latin typeface="Arial" pitchFamily="34" charset="0"/>
                <a:cs typeface="Arial" pitchFamily="34" charset="0"/>
              </a:rPr>
              <a:t>l'ICF</a:t>
            </a:r>
            <a:r>
              <a:rPr lang="it-IT" sz="2400" dirty="0" smtClean="0">
                <a:solidFill>
                  <a:schemeClr val="tx1">
                    <a:lumMod val="95000"/>
                    <a:lumOff val="5000"/>
                  </a:schemeClr>
                </a:solidFill>
                <a:latin typeface="Arial" pitchFamily="34" charset="0"/>
                <a:cs typeface="Arial" pitchFamily="34" charset="0"/>
              </a:rPr>
              <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(International </a:t>
            </a:r>
            <a:r>
              <a:rPr lang="it-IT" sz="2400" dirty="0" err="1" smtClean="0">
                <a:solidFill>
                  <a:schemeClr val="tx1">
                    <a:lumMod val="95000"/>
                    <a:lumOff val="5000"/>
                  </a:schemeClr>
                </a:solidFill>
                <a:latin typeface="Arial" pitchFamily="34" charset="0"/>
                <a:cs typeface="Arial" pitchFamily="34" charset="0"/>
              </a:rPr>
              <a:t>Classification</a:t>
            </a:r>
            <a:r>
              <a:rPr lang="it-IT" sz="2400" dirty="0" smtClean="0">
                <a:solidFill>
                  <a:schemeClr val="tx1">
                    <a:lumMod val="95000"/>
                    <a:lumOff val="5000"/>
                  </a:schemeClr>
                </a:solidFill>
                <a:latin typeface="Arial" pitchFamily="34" charset="0"/>
                <a:cs typeface="Arial" pitchFamily="34" charset="0"/>
              </a:rPr>
              <a:t> </a:t>
            </a:r>
            <a:r>
              <a:rPr lang="it-IT" sz="2400" dirty="0" err="1" smtClean="0">
                <a:solidFill>
                  <a:schemeClr val="tx1">
                    <a:lumMod val="95000"/>
                    <a:lumOff val="5000"/>
                  </a:schemeClr>
                </a:solidFill>
                <a:latin typeface="Arial" pitchFamily="34" charset="0"/>
                <a:cs typeface="Arial" pitchFamily="34" charset="0"/>
              </a:rPr>
              <a:t>of</a:t>
            </a:r>
            <a:r>
              <a:rPr lang="it-IT" sz="2400" dirty="0" smtClean="0">
                <a:solidFill>
                  <a:schemeClr val="tx1">
                    <a:lumMod val="95000"/>
                    <a:lumOff val="5000"/>
                  </a:schemeClr>
                </a:solidFill>
                <a:latin typeface="Arial" pitchFamily="34" charset="0"/>
                <a:cs typeface="Arial" pitchFamily="34" charset="0"/>
              </a:rPr>
              <a:t> </a:t>
            </a:r>
            <a:r>
              <a:rPr lang="it-IT" sz="2400" dirty="0" err="1" smtClean="0">
                <a:solidFill>
                  <a:schemeClr val="tx1">
                    <a:lumMod val="95000"/>
                    <a:lumOff val="5000"/>
                  </a:schemeClr>
                </a:solidFill>
                <a:latin typeface="Arial" pitchFamily="34" charset="0"/>
                <a:cs typeface="Arial" pitchFamily="34" charset="0"/>
              </a:rPr>
              <a:t>Functioning</a:t>
            </a:r>
            <a:r>
              <a:rPr lang="it-IT" sz="2400" dirty="0" smtClean="0">
                <a:solidFill>
                  <a:schemeClr val="tx1">
                    <a:lumMod val="95000"/>
                    <a:lumOff val="5000"/>
                  </a:schemeClr>
                </a:solidFill>
                <a:latin typeface="Arial" pitchFamily="34" charset="0"/>
                <a:cs typeface="Arial" pitchFamily="34" charset="0"/>
              </a:rPr>
              <a:t> – Classificazione Internazionale del</a:t>
            </a:r>
            <a:br>
              <a:rPr lang="it-IT" sz="2400" dirty="0" smtClean="0">
                <a:solidFill>
                  <a:schemeClr val="tx1">
                    <a:lumMod val="95000"/>
                    <a:lumOff val="5000"/>
                  </a:schemeClr>
                </a:solidFill>
                <a:latin typeface="Arial" pitchFamily="34" charset="0"/>
                <a:cs typeface="Arial" pitchFamily="34" charset="0"/>
              </a:rPr>
            </a:br>
            <a:r>
              <a:rPr lang="it-IT" sz="2400" dirty="0" smtClean="0">
                <a:solidFill>
                  <a:schemeClr val="tx1">
                    <a:lumMod val="95000"/>
                    <a:lumOff val="5000"/>
                  </a:schemeClr>
                </a:solidFill>
                <a:latin typeface="Arial" pitchFamily="34" charset="0"/>
                <a:cs typeface="Arial" pitchFamily="34" charset="0"/>
              </a:rPr>
              <a:t>Funzionamento</a:t>
            </a:r>
            <a:r>
              <a:rPr lang="it-IT" sz="1200" dirty="0" smtClean="0"/>
              <a:t>).</a:t>
            </a:r>
            <a:endParaRPr lang="it-IT" sz="1200" dirty="0"/>
          </a:p>
        </p:txBody>
      </p:sp>
      <p:sp>
        <p:nvSpPr>
          <p:cNvPr id="3" name="Segnaposto testo 2"/>
          <p:cNvSpPr>
            <a:spLocks noGrp="1"/>
          </p:cNvSpPr>
          <p:nvPr>
            <p:ph type="body" idx="1"/>
          </p:nvPr>
        </p:nvSpPr>
        <p:spPr/>
        <p:txBody>
          <a:bodyPr/>
          <a:lstStyle/>
          <a:p>
            <a:endParaRPr lang="it-IT"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1124744"/>
            <a:ext cx="518457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548680"/>
            <a:ext cx="7920880" cy="5400600"/>
          </a:xfrm>
        </p:spPr>
        <p:txBody>
          <a:bodyPr>
            <a:noAutofit/>
          </a:bodyPr>
          <a:lstStyle/>
          <a:p>
            <a:pPr algn="l"/>
            <a:r>
              <a:rPr lang="it-IT" sz="2400" i="1" u="sng" dirty="0">
                <a:solidFill>
                  <a:schemeClr val="tx1"/>
                </a:solidFill>
                <a:latin typeface="Arial" pitchFamily="34" charset="0"/>
                <a:cs typeface="Arial" pitchFamily="34" charset="0"/>
              </a:rPr>
              <a:t>La persona </a:t>
            </a:r>
            <a:r>
              <a:rPr lang="it-IT" sz="2400" i="1" u="sng" dirty="0" smtClean="0">
                <a:solidFill>
                  <a:schemeClr val="tx1"/>
                </a:solidFill>
                <a:latin typeface="Arial" pitchFamily="34" charset="0"/>
                <a:cs typeface="Arial" pitchFamily="34" charset="0"/>
              </a:rPr>
              <a:t>disabile</a:t>
            </a:r>
            <a:r>
              <a:rPr lang="it-IT" sz="2400" dirty="0" smtClean="0">
                <a:solidFill>
                  <a:schemeClr val="tx1"/>
                </a:solidFill>
                <a:latin typeface="Arial" pitchFamily="34" charset="0"/>
                <a:cs typeface="Arial" pitchFamily="34" charset="0"/>
              </a:rPr>
              <a:t> </a:t>
            </a:r>
            <a:r>
              <a:rPr lang="it-IT" sz="2400" i="1" dirty="0">
                <a:solidFill>
                  <a:schemeClr val="tx1"/>
                </a:solidFill>
                <a:latin typeface="Arial" pitchFamily="34" charset="0"/>
                <a:cs typeface="Arial" pitchFamily="34" charset="0"/>
              </a:rPr>
              <a:t>anche quanto risulta ferita nella mente o nelle sue capacità sensoriali e intellettive, è un soggetto pienamente umano, con i diritti sacri ed inalienabili propri di ogni creatura umana, possiede una dignità unica ed un valore singolare </a:t>
            </a:r>
            <a:r>
              <a:rPr lang="it-IT" sz="2400" i="1" dirty="0" err="1">
                <a:solidFill>
                  <a:schemeClr val="tx1"/>
                </a:solidFill>
                <a:latin typeface="Arial" pitchFamily="34" charset="0"/>
                <a:cs typeface="Arial" pitchFamily="34" charset="0"/>
              </a:rPr>
              <a:t>………La</a:t>
            </a:r>
            <a:r>
              <a:rPr lang="it-IT" sz="2400" i="1" dirty="0">
                <a:solidFill>
                  <a:schemeClr val="tx1"/>
                </a:solidFill>
                <a:latin typeface="Arial" pitchFamily="34" charset="0"/>
                <a:cs typeface="Arial" pitchFamily="34" charset="0"/>
              </a:rPr>
              <a:t> qualità della vita all’interno di una comunità si misura in buona parte dall’impegno nell’assistenza ai più deboli e ai più bisognosi nel rispetto della loro dignità di uomini e di donne. Il mondo dei diritti non può essere solo </a:t>
            </a:r>
            <a:r>
              <a:rPr lang="it-IT" sz="2400" i="1" dirty="0" err="1">
                <a:solidFill>
                  <a:schemeClr val="tx1"/>
                </a:solidFill>
                <a:latin typeface="Arial" pitchFamily="34" charset="0"/>
                <a:cs typeface="Arial" pitchFamily="34" charset="0"/>
              </a:rPr>
              <a:t>appanaggio</a:t>
            </a:r>
            <a:r>
              <a:rPr lang="it-IT" sz="2400" i="1" dirty="0">
                <a:solidFill>
                  <a:schemeClr val="tx1"/>
                </a:solidFill>
                <a:latin typeface="Arial" pitchFamily="34" charset="0"/>
                <a:cs typeface="Arial" pitchFamily="34" charset="0"/>
              </a:rPr>
              <a:t> dei sani. Anche la persona disabile dovrà essere facilitata a partecipare, per quanto possibile, alla vita della società, deve essere aiutata ad attuare tutte le potenzialità di ordine fisico, psichico e </a:t>
            </a:r>
            <a:r>
              <a:rPr lang="it-IT" sz="2400" i="1" dirty="0" smtClean="0">
                <a:solidFill>
                  <a:schemeClr val="tx1"/>
                </a:solidFill>
                <a:latin typeface="Arial" pitchFamily="34" charset="0"/>
                <a:cs typeface="Arial" pitchFamily="34" charset="0"/>
              </a:rPr>
              <a:t>spirituale</a:t>
            </a:r>
            <a:br>
              <a:rPr lang="it-IT" sz="2400" i="1" dirty="0" smtClean="0">
                <a:solidFill>
                  <a:schemeClr val="tx1"/>
                </a:solidFill>
                <a:latin typeface="Arial" pitchFamily="34" charset="0"/>
                <a:cs typeface="Arial" pitchFamily="34" charset="0"/>
              </a:rPr>
            </a:br>
            <a:r>
              <a:rPr lang="it-IT" sz="1800" i="1" dirty="0">
                <a:solidFill>
                  <a:schemeClr val="tx1"/>
                </a:solidFill>
                <a:latin typeface="Arial" pitchFamily="34" charset="0"/>
                <a:cs typeface="Arial" pitchFamily="34" charset="0"/>
              </a:rPr>
              <a:t> </a:t>
            </a:r>
            <a:r>
              <a:rPr lang="it-IT" sz="1800" i="1" dirty="0" smtClean="0">
                <a:solidFill>
                  <a:schemeClr val="tx1"/>
                </a:solidFill>
                <a:latin typeface="Arial" pitchFamily="34" charset="0"/>
                <a:cs typeface="Arial" pitchFamily="34" charset="0"/>
              </a:rPr>
              <a:t>                                                              Giovanni Paolo II</a:t>
            </a:r>
            <a:r>
              <a:rPr lang="it-IT" sz="1400" dirty="0">
                <a:solidFill>
                  <a:schemeClr val="tx1"/>
                </a:solidFill>
                <a:latin typeface="Arial" pitchFamily="34" charset="0"/>
                <a:cs typeface="Arial" pitchFamily="34" charset="0"/>
              </a:rPr>
              <a:t/>
            </a:r>
            <a:br>
              <a:rPr lang="it-IT" sz="1400" dirty="0">
                <a:solidFill>
                  <a:schemeClr val="tx1"/>
                </a:solidFill>
                <a:latin typeface="Arial" pitchFamily="34" charset="0"/>
                <a:cs typeface="Arial" pitchFamily="34" charset="0"/>
              </a:rPr>
            </a:br>
            <a:endParaRPr lang="it-IT" sz="1400" dirty="0">
              <a:solidFill>
                <a:schemeClr val="tx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476672"/>
            <a:ext cx="8229600" cy="4525963"/>
          </a:xfrm>
        </p:spPr>
        <p:txBody>
          <a:bodyPr/>
          <a:lstStyle/>
          <a:p>
            <a:pPr algn="ctr"/>
            <a:endParaRPr lang="it-IT" b="1" dirty="0" smtClean="0">
              <a:solidFill>
                <a:schemeClr val="tx2"/>
              </a:solidFill>
              <a:latin typeface="Arial" pitchFamily="34" charset="0"/>
              <a:cs typeface="Arial" pitchFamily="34" charset="0"/>
            </a:endParaRPr>
          </a:p>
          <a:p>
            <a:pPr algn="ctr"/>
            <a:r>
              <a:rPr lang="it-IT" b="1" dirty="0" smtClean="0">
                <a:solidFill>
                  <a:schemeClr val="tx2"/>
                </a:solidFill>
                <a:latin typeface="Arial" pitchFamily="34" charset="0"/>
                <a:cs typeface="Arial" pitchFamily="34" charset="0"/>
              </a:rPr>
              <a:t>2006</a:t>
            </a:r>
            <a:endParaRPr lang="it-IT" b="1" dirty="0">
              <a:solidFill>
                <a:schemeClr val="tx2"/>
              </a:solidFill>
              <a:latin typeface="Arial" pitchFamily="34" charset="0"/>
              <a:cs typeface="Arial" pitchFamily="34" charset="0"/>
            </a:endParaRPr>
          </a:p>
          <a:p>
            <a:pPr algn="ctr"/>
            <a:r>
              <a:rPr lang="it-IT" b="1" dirty="0" smtClean="0">
                <a:solidFill>
                  <a:schemeClr val="tx2"/>
                </a:solidFill>
                <a:latin typeface="Arial" pitchFamily="34" charset="0"/>
                <a:cs typeface="Arial" pitchFamily="34" charset="0"/>
              </a:rPr>
              <a:t>CONVENZIONE ONU </a:t>
            </a:r>
          </a:p>
          <a:p>
            <a:pPr algn="ctr"/>
            <a:r>
              <a:rPr lang="it-IT" b="1" dirty="0" smtClean="0">
                <a:solidFill>
                  <a:schemeClr val="tx2"/>
                </a:solidFill>
                <a:latin typeface="Arial" pitchFamily="34" charset="0"/>
                <a:cs typeface="Arial" pitchFamily="34" charset="0"/>
              </a:rPr>
              <a:t/>
            </a:r>
            <a:br>
              <a:rPr lang="it-IT" b="1" dirty="0" smtClean="0">
                <a:solidFill>
                  <a:schemeClr val="tx2"/>
                </a:solidFill>
                <a:latin typeface="Arial" pitchFamily="34" charset="0"/>
                <a:cs typeface="Arial" pitchFamily="34" charset="0"/>
              </a:rPr>
            </a:br>
            <a:r>
              <a:rPr lang="it-IT" b="1" dirty="0" smtClean="0">
                <a:solidFill>
                  <a:schemeClr val="tx2"/>
                </a:solidFill>
                <a:latin typeface="Arial" pitchFamily="34" charset="0"/>
                <a:cs typeface="Arial" pitchFamily="34" charset="0"/>
              </a:rPr>
              <a:t>sui diritti delle persone con disabilità</a:t>
            </a:r>
            <a:br>
              <a:rPr lang="it-IT" b="1" dirty="0" smtClean="0">
                <a:solidFill>
                  <a:schemeClr val="tx2"/>
                </a:solidFill>
                <a:latin typeface="Arial" pitchFamily="34" charset="0"/>
                <a:cs typeface="Arial" pitchFamily="34" charset="0"/>
              </a:rPr>
            </a:br>
            <a:endParaRPr lang="it-IT" b="1" dirty="0" smtClean="0">
              <a:solidFill>
                <a:schemeClr val="tx2"/>
              </a:solidFill>
              <a:latin typeface="Arial" pitchFamily="34" charset="0"/>
              <a:cs typeface="Arial" pitchFamily="34" charset="0"/>
            </a:endParaRPr>
          </a:p>
          <a:p>
            <a:pPr algn="ctr">
              <a:buNone/>
            </a:pPr>
            <a:endParaRPr lang="it-IT" sz="1200" dirty="0"/>
          </a:p>
        </p:txBody>
      </p:sp>
      <p:sp>
        <p:nvSpPr>
          <p:cNvPr id="2" name="Titolo 1"/>
          <p:cNvSpPr>
            <a:spLocks noGrp="1"/>
          </p:cNvSpPr>
          <p:nvPr>
            <p:ph type="title"/>
          </p:nvPr>
        </p:nvSpPr>
        <p:spPr/>
        <p:txBody>
          <a:bodyPr/>
          <a:lstStyle/>
          <a:p>
            <a:endParaRPr lang="it-IT" dirty="0"/>
          </a:p>
        </p:txBody>
      </p:sp>
      <p:sp>
        <p:nvSpPr>
          <p:cNvPr id="5" name="Rettangolo 4"/>
          <p:cNvSpPr/>
          <p:nvPr/>
        </p:nvSpPr>
        <p:spPr>
          <a:xfrm>
            <a:off x="1043608" y="3501007"/>
            <a:ext cx="6624736" cy="2308324"/>
          </a:xfrm>
          <a:prstGeom prst="rect">
            <a:avLst/>
          </a:prstGeom>
        </p:spPr>
        <p:txBody>
          <a:bodyPr wrap="square">
            <a:spAutoFit/>
          </a:bodyPr>
          <a:lstStyle/>
          <a:p>
            <a:r>
              <a:rPr lang="it-IT" sz="1600" b="1" dirty="0" smtClean="0">
                <a:latin typeface="Arial" pitchFamily="34" charset="0"/>
                <a:cs typeface="Arial" pitchFamily="34" charset="0"/>
              </a:rPr>
              <a:t>L’Italia</a:t>
            </a:r>
            <a:r>
              <a:rPr lang="it-IT" sz="1600" b="1" dirty="0">
                <a:latin typeface="Arial" pitchFamily="34" charset="0"/>
                <a:cs typeface="Arial" pitchFamily="34" charset="0"/>
              </a:rPr>
              <a:t>, con legge n°18 del 3 marzo 2009 </a:t>
            </a:r>
            <a:r>
              <a:rPr lang="it-IT" sz="1600" b="1" dirty="0" smtClean="0">
                <a:latin typeface="Arial" pitchFamily="34" charset="0"/>
                <a:cs typeface="Arial" pitchFamily="34" charset="0"/>
              </a:rPr>
              <a:t>(</a:t>
            </a:r>
            <a:r>
              <a:rPr lang="it-IT" sz="1600" b="1" dirty="0">
                <a:latin typeface="Arial" pitchFamily="34" charset="0"/>
                <a:cs typeface="Arial" pitchFamily="34" charset="0"/>
              </a:rPr>
              <a:t>pubblicata nella Gazzetta Ufficiale n. 61 del 14 marzo </a:t>
            </a:r>
            <a:r>
              <a:rPr lang="it-IT" sz="1600" b="1" dirty="0" smtClean="0">
                <a:latin typeface="Arial" pitchFamily="34" charset="0"/>
                <a:cs typeface="Arial" pitchFamily="34" charset="0"/>
              </a:rPr>
              <a:t>2009)ha </a:t>
            </a:r>
            <a:r>
              <a:rPr lang="it-IT" sz="1600" b="1" dirty="0">
                <a:latin typeface="Arial" pitchFamily="34" charset="0"/>
                <a:cs typeface="Arial" pitchFamily="34" charset="0"/>
              </a:rPr>
              <a:t>ratificato e resa esecutiva </a:t>
            </a:r>
            <a:r>
              <a:rPr lang="it-IT" sz="1600" b="1" dirty="0" smtClean="0">
                <a:latin typeface="Arial" pitchFamily="34" charset="0"/>
                <a:cs typeface="Arial" pitchFamily="34" charset="0"/>
              </a:rPr>
              <a:t>la </a:t>
            </a:r>
            <a:r>
              <a:rPr lang="it-IT" sz="1600" b="1" dirty="0">
                <a:latin typeface="Arial" pitchFamily="34" charset="0"/>
                <a:cs typeface="Arial" pitchFamily="34" charset="0"/>
              </a:rPr>
              <a:t>Convenzione delle Nazioni Unite sui diritti delle persone con disabilità, con Protocollo opzionale, adottata </a:t>
            </a:r>
            <a:r>
              <a:rPr lang="it-IT" sz="1600" b="1" dirty="0" smtClean="0">
                <a:latin typeface="Arial" pitchFamily="34" charset="0"/>
                <a:cs typeface="Arial" pitchFamily="34" charset="0"/>
              </a:rPr>
              <a:t>dall’Assemblea </a:t>
            </a:r>
            <a:r>
              <a:rPr lang="it-IT" sz="1600" b="1" dirty="0">
                <a:latin typeface="Arial" pitchFamily="34" charset="0"/>
                <a:cs typeface="Arial" pitchFamily="34" charset="0"/>
              </a:rPr>
              <a:t>Generale dell’ONU il 13 </a:t>
            </a:r>
            <a:r>
              <a:rPr lang="it-IT" sz="1600" b="1" dirty="0" err="1" smtClean="0">
                <a:latin typeface="Arial" pitchFamily="34" charset="0"/>
                <a:cs typeface="Arial" pitchFamily="34" charset="0"/>
              </a:rPr>
              <a:t>icembre</a:t>
            </a:r>
            <a:r>
              <a:rPr lang="it-IT" sz="1600" b="1" dirty="0" smtClean="0">
                <a:latin typeface="Arial" pitchFamily="34" charset="0"/>
                <a:cs typeface="Arial" pitchFamily="34" charset="0"/>
              </a:rPr>
              <a:t> </a:t>
            </a:r>
            <a:r>
              <a:rPr lang="it-IT" sz="1600" b="1" dirty="0">
                <a:latin typeface="Arial" pitchFamily="34" charset="0"/>
                <a:cs typeface="Arial" pitchFamily="34" charset="0"/>
              </a:rPr>
              <a:t>2006 ed entrata in vigore il 3 maggio 2008. Con il medesimo </a:t>
            </a:r>
            <a:r>
              <a:rPr lang="it-IT" sz="1600" b="1" dirty="0" smtClean="0">
                <a:latin typeface="Arial" pitchFamily="34" charset="0"/>
                <a:cs typeface="Arial" pitchFamily="34" charset="0"/>
              </a:rPr>
              <a:t>provvedimento </a:t>
            </a:r>
            <a:r>
              <a:rPr lang="it-IT" sz="1600" b="1" dirty="0">
                <a:latin typeface="Arial" pitchFamily="34" charset="0"/>
                <a:cs typeface="Arial" pitchFamily="34" charset="0"/>
              </a:rPr>
              <a:t>(art.3) istituisce </a:t>
            </a:r>
            <a:r>
              <a:rPr lang="it-IT" sz="1600" b="1" dirty="0" smtClean="0">
                <a:latin typeface="Arial" pitchFamily="34" charset="0"/>
                <a:cs typeface="Arial" pitchFamily="34" charset="0"/>
              </a:rPr>
              <a:t>l’Osservatorio </a:t>
            </a:r>
            <a:r>
              <a:rPr lang="it-IT" sz="1600" b="1" dirty="0">
                <a:latin typeface="Arial" pitchFamily="34" charset="0"/>
                <a:cs typeface="Arial" pitchFamily="34" charset="0"/>
              </a:rPr>
              <a:t>nazionale sulla condizione delle persone con disabilità</a:t>
            </a:r>
          </a:p>
          <a:p>
            <a:r>
              <a:rPr lang="it-IT" sz="1600" b="1" dirty="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RPD May16"/>
          <p:cNvPicPr>
            <a:picLocks noChangeAspect="1" noChangeArrowheads="1"/>
          </p:cNvPicPr>
          <p:nvPr/>
        </p:nvPicPr>
        <p:blipFill>
          <a:blip r:embed="rId2" cstate="print"/>
          <a:srcRect/>
          <a:stretch>
            <a:fillRect/>
          </a:stretch>
        </p:blipFill>
        <p:spPr bwMode="auto">
          <a:xfrm>
            <a:off x="0" y="476672"/>
            <a:ext cx="8572500" cy="5472608"/>
          </a:xfrm>
          <a:prstGeom prst="rect">
            <a:avLst/>
          </a:prstGeom>
          <a:noFill/>
        </p:spPr>
      </p:pic>
      <p:sp>
        <p:nvSpPr>
          <p:cNvPr id="3" name="Rettangolo 2"/>
          <p:cNvSpPr/>
          <p:nvPr/>
        </p:nvSpPr>
        <p:spPr>
          <a:xfrm>
            <a:off x="1619672" y="6021287"/>
            <a:ext cx="5904656" cy="923330"/>
          </a:xfrm>
          <a:prstGeom prst="rect">
            <a:avLst/>
          </a:prstGeom>
        </p:spPr>
        <p:txBody>
          <a:bodyPr wrap="square">
            <a:spAutoFit/>
          </a:bodyPr>
          <a:lstStyle/>
          <a:p>
            <a:r>
              <a:rPr lang="it-IT" b="1" dirty="0" smtClean="0">
                <a:hlinkClick r:id="rId3"/>
              </a:rPr>
              <a:t>la Convenzione Onu oggi è stata ratificata da 172 stati</a:t>
            </a:r>
            <a:r>
              <a:rPr lang="it-IT" b="1" dirty="0" smtClean="0"/>
              <a:t>, ultime la Corea del Nord il 9 dicembre, la Micronesia il 7 dicembre e Samoa il 2 dicembre </a:t>
            </a:r>
            <a:endParaRPr lang="it-IT"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772816"/>
            <a:ext cx="6768752" cy="3693319"/>
          </a:xfrm>
          <a:prstGeom prst="rect">
            <a:avLst/>
          </a:prstGeom>
        </p:spPr>
        <p:txBody>
          <a:bodyPr wrap="square">
            <a:spAutoFit/>
          </a:bodyPr>
          <a:lstStyle/>
          <a:p>
            <a:r>
              <a:rPr lang="it-IT" dirty="0" smtClean="0"/>
              <a:t>La Convenzione è composta da:</a:t>
            </a:r>
          </a:p>
          <a:p>
            <a:endParaRPr lang="it-IT" dirty="0" smtClean="0"/>
          </a:p>
          <a:p>
            <a:r>
              <a:rPr lang="it-IT" dirty="0" smtClean="0"/>
              <a:t>􀀹 un </a:t>
            </a:r>
            <a:r>
              <a:rPr lang="it-IT" b="1" dirty="0" smtClean="0"/>
              <a:t>preambolo, in cui sono inserite le motivazioni, i riferimenti a documenti e considerazioni generali che </a:t>
            </a:r>
            <a:r>
              <a:rPr lang="it-IT" dirty="0" smtClean="0"/>
              <a:t>ne hanno ispirato la scrittura;</a:t>
            </a:r>
          </a:p>
          <a:p>
            <a:r>
              <a:rPr lang="it-IT" dirty="0" smtClean="0"/>
              <a:t>􀀹 </a:t>
            </a:r>
            <a:r>
              <a:rPr lang="it-IT" b="1" dirty="0" smtClean="0"/>
              <a:t>50 articoli (principi e norme generali che si applicano a tutti gli articoli, norme specifiche che si occupano </a:t>
            </a:r>
            <a:r>
              <a:rPr lang="it-IT" dirty="0" smtClean="0"/>
              <a:t>di aree particolari, sistema di monitoraggio nazionale e internazionale, procedure e sistema di aggiornamento);</a:t>
            </a:r>
          </a:p>
          <a:p>
            <a:r>
              <a:rPr lang="it-IT" dirty="0" smtClean="0"/>
              <a:t>􀀹 un </a:t>
            </a:r>
            <a:r>
              <a:rPr lang="it-IT" b="1" dirty="0" smtClean="0"/>
              <a:t>protocollo facoltativo (che gli Stati possono decidere se ratificare, o meno, insieme alla CRPD) in cui</a:t>
            </a:r>
          </a:p>
          <a:p>
            <a:r>
              <a:rPr lang="it-IT" dirty="0" smtClean="0"/>
              <a:t>sono inclusi i ricorsi individuali e le indagini del Comitato Internazionale.</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marL="0" indent="0">
              <a:buNone/>
            </a:pPr>
            <a:r>
              <a:rPr lang="it-IT" dirty="0" smtClean="0">
                <a:solidFill>
                  <a:srgbClr val="002060"/>
                </a:solidFill>
                <a:latin typeface="Arial" pitchFamily="34" charset="0"/>
                <a:cs typeface="Arial" pitchFamily="34" charset="0"/>
              </a:rPr>
              <a:t>La </a:t>
            </a:r>
            <a:r>
              <a:rPr lang="it-IT" b="1" dirty="0" smtClean="0">
                <a:solidFill>
                  <a:srgbClr val="002060"/>
                </a:solidFill>
                <a:latin typeface="Arial" pitchFamily="34" charset="0"/>
                <a:cs typeface="Arial" pitchFamily="34" charset="0"/>
              </a:rPr>
              <a:t>società</a:t>
            </a:r>
            <a:r>
              <a:rPr lang="it-IT" dirty="0" smtClean="0">
                <a:solidFill>
                  <a:srgbClr val="002060"/>
                </a:solidFill>
                <a:latin typeface="Arial" pitchFamily="34" charset="0"/>
                <a:cs typeface="Arial" pitchFamily="34" charset="0"/>
              </a:rPr>
              <a:t> così come è organizzata costituisce un </a:t>
            </a:r>
            <a:r>
              <a:rPr lang="it-IT" b="1" dirty="0" smtClean="0">
                <a:solidFill>
                  <a:srgbClr val="002060"/>
                </a:solidFill>
                <a:latin typeface="Arial" pitchFamily="34" charset="0"/>
                <a:cs typeface="Arial" pitchFamily="34" charset="0"/>
              </a:rPr>
              <a:t>problema </a:t>
            </a:r>
            <a:r>
              <a:rPr lang="it-IT" dirty="0" smtClean="0">
                <a:solidFill>
                  <a:srgbClr val="002060"/>
                </a:solidFill>
                <a:latin typeface="Arial" pitchFamily="34" charset="0"/>
                <a:cs typeface="Arial" pitchFamily="34" charset="0"/>
              </a:rPr>
              <a:t>per le persone con disabilità</a:t>
            </a:r>
          </a:p>
          <a:p>
            <a:r>
              <a:rPr lang="it-IT" dirty="0" smtClean="0">
                <a:solidFill>
                  <a:srgbClr val="002060"/>
                </a:solidFill>
                <a:latin typeface="Arial" pitchFamily="34" charset="0"/>
                <a:cs typeface="Arial" pitchFamily="34" charset="0"/>
              </a:rPr>
              <a:t>perché emargina, esclude, discrimina e stigmatizza le persone con disabilità.</a:t>
            </a:r>
          </a:p>
          <a:p>
            <a:endParaRPr lang="it-IT" dirty="0" smtClean="0">
              <a:solidFill>
                <a:srgbClr val="002060"/>
              </a:solidFill>
              <a:latin typeface="Arial" pitchFamily="34" charset="0"/>
              <a:cs typeface="Arial" pitchFamily="34" charset="0"/>
            </a:endParaRPr>
          </a:p>
          <a:p>
            <a:pPr marL="0" indent="0">
              <a:buNone/>
            </a:pPr>
            <a:r>
              <a:rPr lang="it-IT" dirty="0" smtClean="0">
                <a:solidFill>
                  <a:srgbClr val="002060"/>
                </a:solidFill>
                <a:latin typeface="Arial" pitchFamily="34" charset="0"/>
                <a:cs typeface="Arial" pitchFamily="34" charset="0"/>
              </a:rPr>
              <a:t>Per questo motivo</a:t>
            </a:r>
          </a:p>
          <a:p>
            <a:r>
              <a:rPr lang="it-IT" dirty="0" smtClean="0">
                <a:solidFill>
                  <a:srgbClr val="002060"/>
                </a:solidFill>
                <a:latin typeface="Arial" pitchFamily="34" charset="0"/>
                <a:cs typeface="Arial" pitchFamily="34" charset="0"/>
              </a:rPr>
              <a:t>occorre cambiare le regole della società</a:t>
            </a:r>
          </a:p>
          <a:p>
            <a:r>
              <a:rPr lang="it-IT" dirty="0" smtClean="0">
                <a:solidFill>
                  <a:srgbClr val="002060"/>
                </a:solidFill>
                <a:latin typeface="Arial" pitchFamily="34" charset="0"/>
                <a:cs typeface="Arial" pitchFamily="34" charset="0"/>
              </a:rPr>
              <a:t>eliminando le discriminazioni </a:t>
            </a:r>
          </a:p>
          <a:p>
            <a:r>
              <a:rPr lang="it-IT" dirty="0" smtClean="0">
                <a:solidFill>
                  <a:srgbClr val="002060"/>
                </a:solidFill>
                <a:latin typeface="Arial" pitchFamily="34" charset="0"/>
                <a:cs typeface="Arial" pitchFamily="34" charset="0"/>
              </a:rPr>
              <a:t>e favorendo </a:t>
            </a:r>
            <a:r>
              <a:rPr lang="it-IT" b="1" dirty="0" smtClean="0">
                <a:solidFill>
                  <a:srgbClr val="002060"/>
                </a:solidFill>
                <a:latin typeface="Arial" pitchFamily="34" charset="0"/>
                <a:cs typeface="Arial" pitchFamily="34" charset="0"/>
              </a:rPr>
              <a:t>pari opportunità</a:t>
            </a:r>
            <a:r>
              <a:rPr lang="it-IT" dirty="0" smtClean="0">
                <a:solidFill>
                  <a:srgbClr val="002060"/>
                </a:solidFill>
                <a:latin typeface="Arial" pitchFamily="34" charset="0"/>
                <a:cs typeface="Arial" pitchFamily="34" charset="0"/>
              </a:rPr>
              <a:t>.</a:t>
            </a:r>
          </a:p>
          <a:p>
            <a:endParaRPr lang="it-IT" dirty="0"/>
          </a:p>
        </p:txBody>
      </p:sp>
      <p:sp>
        <p:nvSpPr>
          <p:cNvPr id="2" name="Titolo 1"/>
          <p:cNvSpPr>
            <a:spLocks noGrp="1"/>
          </p:cNvSpPr>
          <p:nvPr>
            <p:ph type="title"/>
          </p:nvPr>
        </p:nvSpPr>
        <p:spPr>
          <a:xfrm>
            <a:off x="457200" y="188640"/>
            <a:ext cx="8229600" cy="1402416"/>
          </a:xfrm>
        </p:spPr>
        <p:txBody>
          <a:bodyPr/>
          <a:lstStyle/>
          <a:p>
            <a:endParaRPr lang="it-IT"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04664"/>
            <a:ext cx="4824536"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87624" y="1720840"/>
            <a:ext cx="5670376" cy="3416320"/>
          </a:xfrm>
          <a:prstGeom prst="rect">
            <a:avLst/>
          </a:prstGeom>
        </p:spPr>
        <p:txBody>
          <a:bodyPr wrap="square">
            <a:spAutoFit/>
          </a:bodyPr>
          <a:lstStyle/>
          <a:p>
            <a:pPr algn="just">
              <a:buNone/>
            </a:pPr>
            <a:r>
              <a:rPr lang="it-IT" dirty="0" smtClean="0">
                <a:latin typeface="Arial" pitchFamily="34" charset="0"/>
                <a:cs typeface="Arial" pitchFamily="34" charset="0"/>
              </a:rPr>
              <a:t>La Convenzione Onu non definisce in modo esplicito la </a:t>
            </a:r>
            <a:r>
              <a:rPr lang="it-IT" b="1" dirty="0" smtClean="0">
                <a:latin typeface="Arial" pitchFamily="34" charset="0"/>
                <a:cs typeface="Arial" pitchFamily="34" charset="0"/>
              </a:rPr>
              <a:t>disabilità</a:t>
            </a:r>
            <a:r>
              <a:rPr lang="it-IT" dirty="0" smtClean="0">
                <a:latin typeface="Arial" pitchFamily="34" charset="0"/>
                <a:cs typeface="Arial" pitchFamily="34" charset="0"/>
              </a:rPr>
              <a:t>.</a:t>
            </a:r>
          </a:p>
          <a:p>
            <a:pPr algn="just"/>
            <a:endParaRPr lang="it-IT" u="sng" dirty="0" smtClean="0">
              <a:latin typeface="Arial" pitchFamily="34" charset="0"/>
              <a:cs typeface="Arial" pitchFamily="34" charset="0"/>
            </a:endParaRPr>
          </a:p>
          <a:p>
            <a:pPr algn="just"/>
            <a:endParaRPr lang="it-IT" u="sng" dirty="0" smtClean="0">
              <a:latin typeface="Arial" pitchFamily="34" charset="0"/>
              <a:cs typeface="Arial" pitchFamily="34" charset="0"/>
            </a:endParaRPr>
          </a:p>
          <a:p>
            <a:pPr algn="just">
              <a:buNone/>
            </a:pPr>
            <a:r>
              <a:rPr lang="it-IT" dirty="0" smtClean="0">
                <a:solidFill>
                  <a:srgbClr val="002060"/>
                </a:solidFill>
                <a:latin typeface="Arial" pitchFamily="34" charset="0"/>
                <a:cs typeface="Arial" pitchFamily="34" charset="0"/>
              </a:rPr>
              <a:t>La disabilità </a:t>
            </a:r>
          </a:p>
          <a:p>
            <a:pPr algn="just">
              <a:buNone/>
            </a:pPr>
            <a:r>
              <a:rPr lang="it-IT" dirty="0" smtClean="0">
                <a:solidFill>
                  <a:srgbClr val="002060"/>
                </a:solidFill>
                <a:latin typeface="Arial" pitchFamily="34" charset="0"/>
                <a:cs typeface="Arial" pitchFamily="34" charset="0"/>
              </a:rPr>
              <a:t>è un </a:t>
            </a:r>
            <a:r>
              <a:rPr lang="it-IT" b="1" dirty="0" smtClean="0">
                <a:solidFill>
                  <a:srgbClr val="002060"/>
                </a:solidFill>
                <a:latin typeface="Arial" pitchFamily="34" charset="0"/>
                <a:cs typeface="Arial" pitchFamily="34" charset="0"/>
              </a:rPr>
              <a:t>concetto in evoluzione </a:t>
            </a:r>
          </a:p>
          <a:p>
            <a:pPr algn="just">
              <a:buNone/>
            </a:pPr>
            <a:r>
              <a:rPr lang="it-IT" dirty="0" smtClean="0">
                <a:solidFill>
                  <a:srgbClr val="002060"/>
                </a:solidFill>
                <a:latin typeface="Arial" pitchFamily="34" charset="0"/>
                <a:cs typeface="Arial" pitchFamily="34" charset="0"/>
              </a:rPr>
              <a:t>ed è il </a:t>
            </a:r>
            <a:r>
              <a:rPr lang="it-IT" b="1" dirty="0" smtClean="0">
                <a:solidFill>
                  <a:srgbClr val="002060"/>
                </a:solidFill>
                <a:latin typeface="Arial" pitchFamily="34" charset="0"/>
                <a:cs typeface="Arial" pitchFamily="34" charset="0"/>
              </a:rPr>
              <a:t>risultato dell’interazione</a:t>
            </a:r>
          </a:p>
          <a:p>
            <a:pPr algn="just">
              <a:buNone/>
            </a:pPr>
            <a:r>
              <a:rPr lang="it-IT" dirty="0" smtClean="0">
                <a:solidFill>
                  <a:srgbClr val="002060"/>
                </a:solidFill>
                <a:latin typeface="Arial" pitchFamily="34" charset="0"/>
                <a:cs typeface="Arial" pitchFamily="34" charset="0"/>
              </a:rPr>
              <a:t>tra persone con minorazioni e barriere attitudinali e ambientali,</a:t>
            </a:r>
          </a:p>
          <a:p>
            <a:pPr algn="just">
              <a:buNone/>
            </a:pPr>
            <a:r>
              <a:rPr lang="it-IT" dirty="0" smtClean="0">
                <a:solidFill>
                  <a:srgbClr val="002060"/>
                </a:solidFill>
                <a:latin typeface="Arial" pitchFamily="34" charset="0"/>
                <a:cs typeface="Arial" pitchFamily="34" charset="0"/>
              </a:rPr>
              <a:t>che impedisce la loro piena ed efficace partecipazione nella società</a:t>
            </a:r>
          </a:p>
          <a:p>
            <a:pPr algn="just">
              <a:buNone/>
            </a:pPr>
            <a:r>
              <a:rPr lang="it-IT" dirty="0" smtClean="0">
                <a:solidFill>
                  <a:srgbClr val="002060"/>
                </a:solidFill>
                <a:latin typeface="Arial" pitchFamily="34" charset="0"/>
                <a:cs typeface="Arial" pitchFamily="34" charset="0"/>
              </a:rPr>
              <a:t>su una base di parità con gli altri.</a:t>
            </a:r>
          </a:p>
        </p:txBody>
      </p:sp>
      <p:sp>
        <p:nvSpPr>
          <p:cNvPr id="2" name="Rettangolo 1"/>
          <p:cNvSpPr/>
          <p:nvPr/>
        </p:nvSpPr>
        <p:spPr>
          <a:xfrm>
            <a:off x="755576" y="999222"/>
            <a:ext cx="6336704" cy="369332"/>
          </a:xfrm>
          <a:prstGeom prst="rect">
            <a:avLst/>
          </a:prstGeom>
        </p:spPr>
        <p:txBody>
          <a:bodyPr wrap="square">
            <a:spAutoFit/>
          </a:bodyPr>
          <a:lstStyle/>
          <a:p>
            <a:pPr lvl="0"/>
            <a:r>
              <a:rPr lang="it-IT" b="1" dirty="0">
                <a:solidFill>
                  <a:srgbClr val="073E87"/>
                </a:solidFill>
                <a:latin typeface="Arial" pitchFamily="34" charset="0"/>
                <a:cs typeface="Arial" pitchFamily="34" charset="0"/>
              </a:rPr>
              <a:t>Un nuovo concetto di disabilità</a:t>
            </a:r>
            <a:endParaRPr lang="it-IT" dirty="0">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692697"/>
            <a:ext cx="4572000" cy="861774"/>
          </a:xfrm>
          <a:prstGeom prst="rect">
            <a:avLst/>
          </a:prstGeom>
        </p:spPr>
        <p:txBody>
          <a:bodyPr wrap="square">
            <a:spAutoFit/>
          </a:bodyPr>
          <a:lstStyle/>
          <a:p>
            <a:r>
              <a:rPr lang="it-IT" sz="3200" b="1" dirty="0" smtClean="0">
                <a:solidFill>
                  <a:schemeClr val="tx2"/>
                </a:solidFill>
                <a:latin typeface="Arial" pitchFamily="34" charset="0"/>
                <a:cs typeface="Arial" pitchFamily="34" charset="0"/>
              </a:rPr>
              <a:t>Ma cosa è cambiato??</a:t>
            </a:r>
            <a:r>
              <a:rPr lang="it-IT" sz="1600" dirty="0" smtClean="0">
                <a:solidFill>
                  <a:schemeClr val="tx2"/>
                </a:solidFill>
                <a:latin typeface="Arial" pitchFamily="34" charset="0"/>
                <a:cs typeface="Arial" pitchFamily="34" charset="0"/>
              </a:rPr>
              <a:t/>
            </a:r>
            <a:br>
              <a:rPr lang="it-IT" sz="1600" dirty="0" smtClean="0">
                <a:solidFill>
                  <a:schemeClr val="tx2"/>
                </a:solidFill>
                <a:latin typeface="Arial" pitchFamily="34" charset="0"/>
                <a:cs typeface="Arial" pitchFamily="34" charset="0"/>
              </a:rPr>
            </a:br>
            <a:endParaRPr lang="it-IT" dirty="0"/>
          </a:p>
        </p:txBody>
      </p:sp>
      <p:sp>
        <p:nvSpPr>
          <p:cNvPr id="3" name="Rettangolo 2"/>
          <p:cNvSpPr/>
          <p:nvPr/>
        </p:nvSpPr>
        <p:spPr>
          <a:xfrm>
            <a:off x="1979712" y="2132856"/>
            <a:ext cx="4572000" cy="3108543"/>
          </a:xfrm>
          <a:prstGeom prst="rect">
            <a:avLst/>
          </a:prstGeom>
        </p:spPr>
        <p:txBody>
          <a:bodyPr wrap="square">
            <a:spAutoFit/>
          </a:bodyPr>
          <a:lstStyle/>
          <a:p>
            <a:pPr>
              <a:buNone/>
            </a:pPr>
            <a:r>
              <a:rPr lang="it-IT" sz="2800" dirty="0" smtClean="0">
                <a:solidFill>
                  <a:schemeClr val="tx2"/>
                </a:solidFill>
                <a:latin typeface="Arial" pitchFamily="34" charset="0"/>
                <a:cs typeface="Arial" pitchFamily="34" charset="0"/>
              </a:rPr>
              <a:t>I modelli di disabilità:</a:t>
            </a:r>
          </a:p>
          <a:p>
            <a:pPr>
              <a:buNone/>
            </a:pPr>
            <a:endParaRPr lang="it-IT" sz="2800" dirty="0" smtClean="0">
              <a:solidFill>
                <a:schemeClr val="tx2"/>
              </a:solidFill>
              <a:latin typeface="Arial" pitchFamily="34" charset="0"/>
              <a:cs typeface="Arial" pitchFamily="34" charset="0"/>
            </a:endParaRPr>
          </a:p>
          <a:p>
            <a:r>
              <a:rPr lang="it-IT" sz="2800" dirty="0" smtClean="0">
                <a:solidFill>
                  <a:schemeClr val="tx2"/>
                </a:solidFill>
                <a:latin typeface="Arial" pitchFamily="34" charset="0"/>
                <a:cs typeface="Arial" pitchFamily="34" charset="0"/>
              </a:rPr>
              <a:t>Caritativo</a:t>
            </a:r>
          </a:p>
          <a:p>
            <a:r>
              <a:rPr lang="it-IT" sz="2800" dirty="0" smtClean="0">
                <a:solidFill>
                  <a:schemeClr val="tx2"/>
                </a:solidFill>
                <a:latin typeface="Arial" pitchFamily="34" charset="0"/>
                <a:cs typeface="Arial" pitchFamily="34" charset="0"/>
              </a:rPr>
              <a:t>Medico</a:t>
            </a:r>
          </a:p>
          <a:p>
            <a:r>
              <a:rPr lang="it-IT" sz="2800" dirty="0" err="1" smtClean="0">
                <a:solidFill>
                  <a:schemeClr val="tx2"/>
                </a:solidFill>
                <a:latin typeface="Arial" pitchFamily="34" charset="0"/>
                <a:cs typeface="Arial" pitchFamily="34" charset="0"/>
              </a:rPr>
              <a:t>Biopsicosociale</a:t>
            </a:r>
            <a:endParaRPr lang="it-IT" sz="2800" dirty="0" smtClean="0">
              <a:solidFill>
                <a:schemeClr val="tx2"/>
              </a:solidFill>
              <a:latin typeface="Arial" pitchFamily="34" charset="0"/>
              <a:cs typeface="Arial" pitchFamily="34" charset="0"/>
            </a:endParaRPr>
          </a:p>
          <a:p>
            <a:r>
              <a:rPr lang="it-IT" sz="2800" dirty="0" smtClean="0">
                <a:solidFill>
                  <a:schemeClr val="tx2"/>
                </a:solidFill>
                <a:latin typeface="Arial" pitchFamily="34" charset="0"/>
                <a:cs typeface="Arial" pitchFamily="34" charset="0"/>
              </a:rPr>
              <a:t>Qualità della vita</a:t>
            </a:r>
          </a:p>
          <a:p>
            <a:r>
              <a:rPr lang="it-IT" sz="2800" dirty="0" smtClean="0">
                <a:solidFill>
                  <a:schemeClr val="tx2"/>
                </a:solidFill>
                <a:latin typeface="Arial" pitchFamily="34" charset="0"/>
                <a:cs typeface="Arial" pitchFamily="34" charset="0"/>
              </a:rPr>
              <a:t>Diritti umani</a:t>
            </a:r>
            <a:endParaRPr lang="it-IT" sz="2800" dirty="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1443841"/>
            <a:ext cx="4572000" cy="3970318"/>
          </a:xfrm>
          <a:prstGeom prst="rect">
            <a:avLst/>
          </a:prstGeom>
        </p:spPr>
        <p:txBody>
          <a:bodyPr>
            <a:spAutoFit/>
          </a:bodyPr>
          <a:lstStyle/>
          <a:p>
            <a:pPr>
              <a:buNone/>
            </a:pPr>
            <a:r>
              <a:rPr lang="it-IT" b="1" dirty="0" smtClean="0">
                <a:solidFill>
                  <a:schemeClr val="tx2"/>
                </a:solidFill>
                <a:latin typeface="Arial" pitchFamily="34" charset="0"/>
                <a:cs typeface="Arial" pitchFamily="34" charset="0"/>
              </a:rPr>
              <a:t>Prima degli anni 60</a:t>
            </a:r>
          </a:p>
          <a:p>
            <a:pPr>
              <a:buNone/>
            </a:pPr>
            <a:r>
              <a:rPr lang="it-IT" dirty="0" smtClean="0">
                <a:solidFill>
                  <a:schemeClr val="tx2"/>
                </a:solidFill>
                <a:latin typeface="Arial" pitchFamily="34" charset="0"/>
                <a:cs typeface="Arial" pitchFamily="34" charset="0"/>
              </a:rPr>
              <a:t>vi era la più totale </a:t>
            </a:r>
            <a:r>
              <a:rPr lang="it-IT" b="1" dirty="0" smtClean="0">
                <a:solidFill>
                  <a:schemeClr val="tx2"/>
                </a:solidFill>
                <a:latin typeface="Arial" pitchFamily="34" charset="0"/>
                <a:cs typeface="Arial" pitchFamily="34" charset="0"/>
              </a:rPr>
              <a:t>segregazione</a:t>
            </a:r>
            <a:r>
              <a:rPr lang="it-IT" dirty="0" smtClean="0">
                <a:solidFill>
                  <a:schemeClr val="tx2"/>
                </a:solidFill>
                <a:latin typeface="Arial" pitchFamily="34" charset="0"/>
                <a:cs typeface="Arial" pitchFamily="34" charset="0"/>
              </a:rPr>
              <a:t> ed </a:t>
            </a:r>
            <a:r>
              <a:rPr lang="it-IT" b="1" dirty="0" smtClean="0">
                <a:solidFill>
                  <a:schemeClr val="tx2"/>
                </a:solidFill>
                <a:latin typeface="Arial" pitchFamily="34" charset="0"/>
                <a:cs typeface="Arial" pitchFamily="34" charset="0"/>
              </a:rPr>
              <a:t>esclusione</a:t>
            </a:r>
            <a:r>
              <a:rPr lang="it-IT" dirty="0" smtClean="0">
                <a:solidFill>
                  <a:schemeClr val="tx2"/>
                </a:solidFill>
                <a:latin typeface="Arial" pitchFamily="34" charset="0"/>
                <a:cs typeface="Arial" pitchFamily="34" charset="0"/>
              </a:rPr>
              <a:t> delle persone con disabilità.</a:t>
            </a:r>
          </a:p>
          <a:p>
            <a:pPr>
              <a:buNone/>
            </a:pPr>
            <a:endParaRPr lang="it-IT" dirty="0" smtClean="0">
              <a:solidFill>
                <a:schemeClr val="tx2"/>
              </a:solidFill>
              <a:latin typeface="Arial" pitchFamily="34" charset="0"/>
              <a:cs typeface="Arial" pitchFamily="34" charset="0"/>
            </a:endParaRPr>
          </a:p>
          <a:p>
            <a:pPr>
              <a:buNone/>
            </a:pPr>
            <a:r>
              <a:rPr lang="it-IT" b="1" dirty="0" smtClean="0">
                <a:solidFill>
                  <a:schemeClr val="tx2"/>
                </a:solidFill>
                <a:latin typeface="Arial" pitchFamily="34" charset="0"/>
                <a:cs typeface="Arial" pitchFamily="34" charset="0"/>
              </a:rPr>
              <a:t>Tra agli anni 60 e 70</a:t>
            </a:r>
          </a:p>
          <a:p>
            <a:pPr>
              <a:buNone/>
            </a:pPr>
            <a:r>
              <a:rPr lang="it-IT" dirty="0" smtClean="0">
                <a:solidFill>
                  <a:schemeClr val="tx2"/>
                </a:solidFill>
                <a:latin typeface="Arial" pitchFamily="34" charset="0"/>
                <a:cs typeface="Arial" pitchFamily="34" charset="0"/>
              </a:rPr>
              <a:t>siamo passati al riconoscimento dell’</a:t>
            </a:r>
            <a:r>
              <a:rPr lang="it-IT" b="1" dirty="0" smtClean="0">
                <a:solidFill>
                  <a:schemeClr val="tx2"/>
                </a:solidFill>
                <a:latin typeface="Arial" pitchFamily="34" charset="0"/>
                <a:cs typeface="Arial" pitchFamily="34" charset="0"/>
              </a:rPr>
              <a:t>esistenza</a:t>
            </a:r>
            <a:r>
              <a:rPr lang="it-IT" dirty="0" smtClean="0">
                <a:solidFill>
                  <a:schemeClr val="tx2"/>
                </a:solidFill>
                <a:latin typeface="Arial" pitchFamily="34" charset="0"/>
                <a:cs typeface="Arial" pitchFamily="34" charset="0"/>
              </a:rPr>
              <a:t> delle persone con disabilità</a:t>
            </a:r>
          </a:p>
          <a:p>
            <a:pPr>
              <a:buNone/>
            </a:pPr>
            <a:r>
              <a:rPr lang="it-IT" dirty="0" smtClean="0">
                <a:solidFill>
                  <a:schemeClr val="tx2"/>
                </a:solidFill>
                <a:latin typeface="Arial" pitchFamily="34" charset="0"/>
                <a:cs typeface="Arial" pitchFamily="34" charset="0"/>
              </a:rPr>
              <a:t>e all’avvio dei primi </a:t>
            </a:r>
            <a:r>
              <a:rPr lang="it-IT" b="1" dirty="0" smtClean="0">
                <a:solidFill>
                  <a:schemeClr val="tx2"/>
                </a:solidFill>
                <a:latin typeface="Arial" pitchFamily="34" charset="0"/>
                <a:cs typeface="Arial" pitchFamily="34" charset="0"/>
              </a:rPr>
              <a:t>servizi</a:t>
            </a:r>
            <a:r>
              <a:rPr lang="it-IT" dirty="0" smtClean="0">
                <a:solidFill>
                  <a:schemeClr val="tx2"/>
                </a:solidFill>
                <a:latin typeface="Arial" pitchFamily="34" charset="0"/>
                <a:cs typeface="Arial" pitchFamily="34" charset="0"/>
              </a:rPr>
              <a:t>,</a:t>
            </a:r>
          </a:p>
          <a:p>
            <a:pPr>
              <a:buNone/>
            </a:pPr>
            <a:r>
              <a:rPr lang="it-IT" dirty="0" smtClean="0">
                <a:solidFill>
                  <a:schemeClr val="tx2"/>
                </a:solidFill>
                <a:latin typeface="Arial" pitchFamily="34" charset="0"/>
                <a:cs typeface="Arial" pitchFamily="34" charset="0"/>
              </a:rPr>
              <a:t>inaugurando le </a:t>
            </a:r>
            <a:r>
              <a:rPr lang="it-IT" b="1" dirty="0" smtClean="0">
                <a:solidFill>
                  <a:schemeClr val="tx2"/>
                </a:solidFill>
                <a:latin typeface="Arial" pitchFamily="34" charset="0"/>
                <a:cs typeface="Arial" pitchFamily="34" charset="0"/>
              </a:rPr>
              <a:t>scuole inclusive</a:t>
            </a:r>
          </a:p>
          <a:p>
            <a:pPr>
              <a:buNone/>
            </a:pPr>
            <a:r>
              <a:rPr lang="it-IT" dirty="0" smtClean="0">
                <a:solidFill>
                  <a:schemeClr val="tx2"/>
                </a:solidFill>
                <a:latin typeface="Arial" pitchFamily="34" charset="0"/>
                <a:cs typeface="Arial" pitchFamily="34" charset="0"/>
              </a:rPr>
              <a:t>e costruendo, tra gli </a:t>
            </a:r>
            <a:r>
              <a:rPr lang="it-IT" b="1" dirty="0" smtClean="0">
                <a:solidFill>
                  <a:schemeClr val="tx2"/>
                </a:solidFill>
                <a:latin typeface="Arial" pitchFamily="34" charset="0"/>
                <a:cs typeface="Arial" pitchFamily="34" charset="0"/>
              </a:rPr>
              <a:t>anni 80 </a:t>
            </a:r>
            <a:r>
              <a:rPr lang="it-IT" dirty="0" smtClean="0">
                <a:solidFill>
                  <a:schemeClr val="tx2"/>
                </a:solidFill>
                <a:latin typeface="Arial" pitchFamily="34" charset="0"/>
                <a:cs typeface="Arial" pitchFamily="34" charset="0"/>
              </a:rPr>
              <a:t>e</a:t>
            </a:r>
            <a:r>
              <a:rPr lang="it-IT" b="1" dirty="0" smtClean="0">
                <a:solidFill>
                  <a:schemeClr val="tx2"/>
                </a:solidFill>
                <a:latin typeface="Arial" pitchFamily="34" charset="0"/>
                <a:cs typeface="Arial" pitchFamily="34" charset="0"/>
              </a:rPr>
              <a:t> 90</a:t>
            </a:r>
            <a:r>
              <a:rPr lang="it-IT" dirty="0" smtClean="0">
                <a:solidFill>
                  <a:schemeClr val="tx2"/>
                </a:solidFill>
                <a:latin typeface="Arial" pitchFamily="34" charset="0"/>
                <a:cs typeface="Arial" pitchFamily="34" charset="0"/>
              </a:rPr>
              <a:t>, il significato ed il processo</a:t>
            </a:r>
          </a:p>
          <a:p>
            <a:pPr>
              <a:buNone/>
            </a:pPr>
            <a:r>
              <a:rPr lang="it-IT" dirty="0" smtClean="0">
                <a:solidFill>
                  <a:schemeClr val="tx2"/>
                </a:solidFill>
                <a:latin typeface="Arial" pitchFamily="34" charset="0"/>
                <a:cs typeface="Arial" pitchFamily="34" charset="0"/>
              </a:rPr>
              <a:t>che ha segnato il passaggio dal custodialismo ai concetti di “</a:t>
            </a:r>
            <a:r>
              <a:rPr lang="it-IT" b="1" dirty="0" smtClean="0">
                <a:solidFill>
                  <a:schemeClr val="tx2"/>
                </a:solidFill>
                <a:latin typeface="Arial" pitchFamily="34" charset="0"/>
                <a:cs typeface="Arial" pitchFamily="34" charset="0"/>
              </a:rPr>
              <a:t>presa in carico</a:t>
            </a:r>
            <a:r>
              <a:rPr lang="it-IT" dirty="0" smtClean="0">
                <a:solidFill>
                  <a:schemeClr val="tx2"/>
                </a:solidFill>
                <a:latin typeface="Arial" pitchFamily="34" charset="0"/>
                <a:cs typeface="Arial" pitchFamily="34" charset="0"/>
              </a:rPr>
              <a:t>” e di “</a:t>
            </a:r>
            <a:r>
              <a:rPr lang="it-IT" b="1" dirty="0" smtClean="0">
                <a:solidFill>
                  <a:schemeClr val="tx2"/>
                </a:solidFill>
                <a:latin typeface="Arial" pitchFamily="34" charset="0"/>
                <a:cs typeface="Arial" pitchFamily="34" charset="0"/>
              </a:rPr>
              <a:t>diritti</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264</TotalTime>
  <Words>1061</Words>
  <Application>Microsoft Office PowerPoint</Application>
  <PresentationFormat>Presentazione su schermo (4:3)</PresentationFormat>
  <Paragraphs>130</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Onde</vt:lpstr>
      <vt:lpstr>Presentazione standard di PowerPoint</vt:lpstr>
      <vt:lpstr>La persona disabile anche quanto risulta ferita nella mente o nelle sue capacità sensoriali e intellettive, è un soggetto pienamente umano, con i diritti sacri ed inalienabili propri di ogni creatura umana, possiede una dignità unica ed un valore singolare ………La qualità della vita all’interno di una comunità si misura in buona parte dall’impegno nell’assistenza ai più deboli e ai più bisognosi nel rispetto della loro dignità di uomini e di donne. Il mondo dei diritti non può essere solo appanaggio dei sani. Anche la persona disabile dovrà essere facilitata a partecipare, per quanto possibile, alla vita della società, deve essere aiutata ad attuare tutte le potenzialità di ordine fisico, psichico e spirituale                                                                Giovanni Paolo II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    </vt:lpstr>
      <vt:lpstr>Presentazione standard di PowerPoint</vt:lpstr>
      <vt:lpstr>Presentazione standard di PowerPoint</vt:lpstr>
      <vt:lpstr>Presentazione standard di PowerPoint</vt:lpstr>
      <vt:lpstr>Presentazione standard di PowerPoint</vt:lpstr>
      <vt:lpstr>l'insieme organizzato delle risposte e degli interventi, che accompagnano la persona disabile nei suoi cicli di vita, seguendone la modificazione dei bisogni nelle differenti fasce di età e in relazione agli ecosistemi in cui è inserito, con l'obiettivo di garantirgli la più alta qualità di vita possibile</vt:lpstr>
      <vt:lpstr>e altre Associazioni hanno proposto di sostituire gli attuali procedimenti con un sistema alternativo orientato alla valutazione globale dei bisogni della persona e della sua famiglia, utilizzando a tale scopo i criteri adottati e validati dall'OMS (Organizzazione Mondiale della Sanità): l'ICF (International Classification of Functioning – Classificazione Internazionale del Funzionamento).</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persona disabile anche quanto risulta ferita nella mente o nelle sue capacità sensoriali e intellettive, è un soggetto pienamente umano, con i diritti sacri ed inalienabili propri di ogni creatura umana, possiede una dignità unica ed un valore singolare ………La qualità della vita all’interno di una comunità si misura in buona parte dall’impegno nell’assistenza ai più deboli e ai più bisognosi nel rispetto della loro dignità di uomini e di donne. Il mondo dei diritti non può essere solo appanaggio dei sani. Anche la persona disabile dovrà essere facilitata a partecipare, per quanto possibile, alla vita della società, deve essere aiutata ad attuare tutte le potenzialità di ordine fisico, psichico e spirituale </dc:title>
  <dc:creator>marinella</dc:creator>
  <cp:lastModifiedBy>Utente1</cp:lastModifiedBy>
  <cp:revision>30</cp:revision>
  <dcterms:created xsi:type="dcterms:W3CDTF">2016-12-11T20:40:10Z</dcterms:created>
  <dcterms:modified xsi:type="dcterms:W3CDTF">2016-12-14T15:06:59Z</dcterms:modified>
</cp:coreProperties>
</file>