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20" r:id="rId2"/>
    <p:sldMasterId id="2147483753" r:id="rId3"/>
  </p:sldMasterIdLst>
  <p:notesMasterIdLst>
    <p:notesMasterId r:id="rId65"/>
  </p:notesMasterIdLst>
  <p:sldIdLst>
    <p:sldId id="256" r:id="rId4"/>
    <p:sldId id="290" r:id="rId5"/>
    <p:sldId id="289" r:id="rId6"/>
    <p:sldId id="262" r:id="rId7"/>
    <p:sldId id="263" r:id="rId8"/>
    <p:sldId id="332" r:id="rId9"/>
    <p:sldId id="297" r:id="rId10"/>
    <p:sldId id="271" r:id="rId11"/>
    <p:sldId id="287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36" r:id="rId21"/>
    <p:sldId id="308" r:id="rId22"/>
    <p:sldId id="257" r:id="rId23"/>
    <p:sldId id="268" r:id="rId24"/>
    <p:sldId id="266" r:id="rId25"/>
    <p:sldId id="334" r:id="rId26"/>
    <p:sldId id="335" r:id="rId27"/>
    <p:sldId id="270" r:id="rId28"/>
    <p:sldId id="276" r:id="rId29"/>
    <p:sldId id="310" r:id="rId30"/>
    <p:sldId id="279" r:id="rId31"/>
    <p:sldId id="330" r:id="rId32"/>
    <p:sldId id="282" r:id="rId33"/>
    <p:sldId id="283" r:id="rId34"/>
    <p:sldId id="281" r:id="rId35"/>
    <p:sldId id="298" r:id="rId36"/>
    <p:sldId id="299" r:id="rId37"/>
    <p:sldId id="264" r:id="rId38"/>
    <p:sldId id="265" r:id="rId39"/>
    <p:sldId id="275" r:id="rId40"/>
    <p:sldId id="291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9" r:id="rId51"/>
    <p:sldId id="337" r:id="rId52"/>
    <p:sldId id="338" r:id="rId53"/>
    <p:sldId id="339" r:id="rId54"/>
    <p:sldId id="340" r:id="rId55"/>
    <p:sldId id="324" r:id="rId56"/>
    <p:sldId id="331" r:id="rId57"/>
    <p:sldId id="328" r:id="rId58"/>
    <p:sldId id="326" r:id="rId59"/>
    <p:sldId id="294" r:id="rId60"/>
    <p:sldId id="295" r:id="rId61"/>
    <p:sldId id="292" r:id="rId62"/>
    <p:sldId id="272" r:id="rId63"/>
    <p:sldId id="333" r:id="rId6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0ACEF-F2A2-465A-BAEF-3DAD04A0AF3A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31E24FA2-E945-4CD2-9A64-7BE8E2661B9F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CLASSIFICARE</a:t>
          </a:r>
          <a:endParaRPr lang="it-IT" b="1" dirty="0">
            <a:solidFill>
              <a:schemeClr val="tx1"/>
            </a:solidFill>
          </a:endParaRPr>
        </a:p>
      </dgm:t>
    </dgm:pt>
    <dgm:pt modelId="{30E94D32-9A28-4462-BAB7-FC46B25F29A4}" type="parTrans" cxnId="{CC6AA804-8248-43F6-85FF-8445313D4FF7}">
      <dgm:prSet/>
      <dgm:spPr/>
      <dgm:t>
        <a:bodyPr/>
        <a:lstStyle/>
        <a:p>
          <a:endParaRPr lang="it-IT"/>
        </a:p>
      </dgm:t>
    </dgm:pt>
    <dgm:pt modelId="{6AE25C67-5006-46CE-BCC6-53E7BB164EFD}" type="sibTrans" cxnId="{CC6AA804-8248-43F6-85FF-8445313D4FF7}">
      <dgm:prSet/>
      <dgm:spPr/>
      <dgm:t>
        <a:bodyPr/>
        <a:lstStyle/>
        <a:p>
          <a:endParaRPr lang="it-IT"/>
        </a:p>
      </dgm:t>
    </dgm:pt>
    <dgm:pt modelId="{55E4CD72-DC74-4480-BBF6-A372A8BA0FD4}">
      <dgm:prSet phldrT="[Testo]"/>
      <dgm:spPr/>
      <dgm:t>
        <a:bodyPr/>
        <a:lstStyle/>
        <a:p>
          <a:r>
            <a:rPr lang="it-IT" b="1" dirty="0" smtClean="0">
              <a:latin typeface="Ebrima" pitchFamily="2" charset="0"/>
              <a:ea typeface="Ebrima" pitchFamily="2" charset="0"/>
              <a:cs typeface="Ebrima" pitchFamily="2" charset="0"/>
            </a:rPr>
            <a:t>Ordinare più elementi di un insieme in classi</a:t>
          </a:r>
          <a:endParaRPr lang="it-IT" dirty="0"/>
        </a:p>
      </dgm:t>
    </dgm:pt>
    <dgm:pt modelId="{7C6E24DF-272E-4A2D-B871-ED757C8A40F1}" type="parTrans" cxnId="{6121109A-22C3-4C41-9534-93ED0D3C5D69}">
      <dgm:prSet/>
      <dgm:spPr/>
      <dgm:t>
        <a:bodyPr/>
        <a:lstStyle/>
        <a:p>
          <a:endParaRPr lang="it-IT"/>
        </a:p>
      </dgm:t>
    </dgm:pt>
    <dgm:pt modelId="{0042D48F-449F-4266-B1EC-79A6D14C85DB}" type="sibTrans" cxnId="{6121109A-22C3-4C41-9534-93ED0D3C5D69}">
      <dgm:prSet/>
      <dgm:spPr/>
      <dgm:t>
        <a:bodyPr/>
        <a:lstStyle/>
        <a:p>
          <a:endParaRPr lang="it-IT"/>
        </a:p>
      </dgm:t>
    </dgm:pt>
    <dgm:pt modelId="{05C91A04-A8C8-4E49-A294-EA904AACD73C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MISURARE</a:t>
          </a:r>
          <a:endParaRPr lang="it-IT" b="1" dirty="0">
            <a:solidFill>
              <a:schemeClr val="tx1"/>
            </a:solidFill>
          </a:endParaRPr>
        </a:p>
      </dgm:t>
    </dgm:pt>
    <dgm:pt modelId="{B71BB15A-16C6-4EB3-869D-98BBC60AB785}" type="parTrans" cxnId="{650AE436-9F33-4208-AD62-7C1F804365E2}">
      <dgm:prSet/>
      <dgm:spPr/>
      <dgm:t>
        <a:bodyPr/>
        <a:lstStyle/>
        <a:p>
          <a:endParaRPr lang="it-IT"/>
        </a:p>
      </dgm:t>
    </dgm:pt>
    <dgm:pt modelId="{B37158B5-0942-4E2E-9B08-1D380F2CD74B}" type="sibTrans" cxnId="{650AE436-9F33-4208-AD62-7C1F804365E2}">
      <dgm:prSet/>
      <dgm:spPr/>
      <dgm:t>
        <a:bodyPr/>
        <a:lstStyle/>
        <a:p>
          <a:endParaRPr lang="it-IT"/>
        </a:p>
      </dgm:t>
    </dgm:pt>
    <dgm:pt modelId="{EA4B582D-43F4-4C49-A1DA-1BD2CB2A3050}">
      <dgm:prSet phldrT="[Testo]"/>
      <dgm:spPr/>
      <dgm:t>
        <a:bodyPr/>
        <a:lstStyle/>
        <a:p>
          <a:r>
            <a:rPr lang="it-IT" b="1" smtClean="0">
              <a:latin typeface="Ebrima" pitchFamily="2" charset="0"/>
              <a:ea typeface="Ebrima" pitchFamily="2" charset="0"/>
              <a:cs typeface="Ebrima" pitchFamily="2" charset="0"/>
            </a:rPr>
            <a:t>Confrontare la grandezza da misurare con una misura campione</a:t>
          </a:r>
          <a:endParaRPr lang="it-IT" b="1" dirty="0"/>
        </a:p>
      </dgm:t>
    </dgm:pt>
    <dgm:pt modelId="{FAC36B24-9B51-4113-8D0C-D4B18916B679}" type="parTrans" cxnId="{D6D32D2A-E39C-4127-8A3E-9A8736F83429}">
      <dgm:prSet/>
      <dgm:spPr/>
      <dgm:t>
        <a:bodyPr/>
        <a:lstStyle/>
        <a:p>
          <a:endParaRPr lang="it-IT"/>
        </a:p>
      </dgm:t>
    </dgm:pt>
    <dgm:pt modelId="{48E94F94-3B43-4AC1-811D-C61BF911C502}" type="sibTrans" cxnId="{D6D32D2A-E39C-4127-8A3E-9A8736F83429}">
      <dgm:prSet/>
      <dgm:spPr/>
      <dgm:t>
        <a:bodyPr/>
        <a:lstStyle/>
        <a:p>
          <a:endParaRPr lang="it-IT"/>
        </a:p>
      </dgm:t>
    </dgm:pt>
    <dgm:pt modelId="{344230FF-8205-45D7-BBC0-BA3104BB3CF1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VALUTARE</a:t>
          </a:r>
          <a:endParaRPr lang="it-IT" b="1" dirty="0">
            <a:solidFill>
              <a:schemeClr val="tx1"/>
            </a:solidFill>
          </a:endParaRPr>
        </a:p>
      </dgm:t>
    </dgm:pt>
    <dgm:pt modelId="{9DA03A38-3DAE-4A18-B187-65C3FD1F5036}" type="parTrans" cxnId="{DA28D3FC-F391-4385-80AF-107760199D5C}">
      <dgm:prSet/>
      <dgm:spPr/>
      <dgm:t>
        <a:bodyPr/>
        <a:lstStyle/>
        <a:p>
          <a:endParaRPr lang="it-IT"/>
        </a:p>
      </dgm:t>
    </dgm:pt>
    <dgm:pt modelId="{7E285FC3-123E-496F-8746-27834679B7D0}" type="sibTrans" cxnId="{DA28D3FC-F391-4385-80AF-107760199D5C}">
      <dgm:prSet/>
      <dgm:spPr/>
      <dgm:t>
        <a:bodyPr/>
        <a:lstStyle/>
        <a:p>
          <a:endParaRPr lang="it-IT"/>
        </a:p>
      </dgm:t>
    </dgm:pt>
    <dgm:pt modelId="{ADCB2C1B-ABDB-44E4-9541-F23C1678547D}">
      <dgm:prSet phldrT="[Testo]"/>
      <dgm:spPr/>
      <dgm:t>
        <a:bodyPr/>
        <a:lstStyle/>
        <a:p>
          <a:r>
            <a:rPr lang="it-IT" b="1" smtClean="0">
              <a:latin typeface="Ebrima" pitchFamily="2" charset="0"/>
              <a:ea typeface="Ebrima" pitchFamily="2" charset="0"/>
              <a:cs typeface="Ebrima" pitchFamily="2" charset="0"/>
            </a:rPr>
            <a:t>Determinare un valore in modo soggettivo e approssimativo</a:t>
          </a:r>
          <a:endParaRPr lang="it-IT" dirty="0"/>
        </a:p>
      </dgm:t>
    </dgm:pt>
    <dgm:pt modelId="{DCE41D0D-A263-4F79-A712-F48A9B173C58}" type="parTrans" cxnId="{F3203C26-39BA-4476-975B-29726CDF6193}">
      <dgm:prSet/>
      <dgm:spPr/>
      <dgm:t>
        <a:bodyPr/>
        <a:lstStyle/>
        <a:p>
          <a:endParaRPr lang="it-IT"/>
        </a:p>
      </dgm:t>
    </dgm:pt>
    <dgm:pt modelId="{1B6A3213-DB76-4C9D-98A7-E7EB521BB417}" type="sibTrans" cxnId="{F3203C26-39BA-4476-975B-29726CDF6193}">
      <dgm:prSet/>
      <dgm:spPr/>
      <dgm:t>
        <a:bodyPr/>
        <a:lstStyle/>
        <a:p>
          <a:endParaRPr lang="it-IT"/>
        </a:p>
      </dgm:t>
    </dgm:pt>
    <dgm:pt modelId="{ED1C3FEC-E704-428C-82F1-DB1BD756F2F0}" type="pres">
      <dgm:prSet presAssocID="{9140ACEF-F2A2-465A-BAEF-3DAD04A0AF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CFA7A16-43AB-47AB-B8DB-57B16CD5F6DD}" type="pres">
      <dgm:prSet presAssocID="{31E24FA2-E945-4CD2-9A64-7BE8E2661B9F}" presName="linNode" presStyleCnt="0"/>
      <dgm:spPr/>
      <dgm:t>
        <a:bodyPr/>
        <a:lstStyle/>
        <a:p>
          <a:endParaRPr lang="it-IT"/>
        </a:p>
      </dgm:t>
    </dgm:pt>
    <dgm:pt modelId="{63473D65-E0CD-4AD1-B9B2-D7C9C4B5342B}" type="pres">
      <dgm:prSet presAssocID="{31E24FA2-E945-4CD2-9A64-7BE8E2661B9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C5CF4E-59FE-44E4-9CEB-F13308770A2C}" type="pres">
      <dgm:prSet presAssocID="{31E24FA2-E945-4CD2-9A64-7BE8E2661B9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72371C-5D04-4447-855B-DB27E570F217}" type="pres">
      <dgm:prSet presAssocID="{6AE25C67-5006-46CE-BCC6-53E7BB164EFD}" presName="sp" presStyleCnt="0"/>
      <dgm:spPr/>
      <dgm:t>
        <a:bodyPr/>
        <a:lstStyle/>
        <a:p>
          <a:endParaRPr lang="it-IT"/>
        </a:p>
      </dgm:t>
    </dgm:pt>
    <dgm:pt modelId="{8EBE48EE-EFB2-422D-9C5C-EEB4A0C19685}" type="pres">
      <dgm:prSet presAssocID="{05C91A04-A8C8-4E49-A294-EA904AACD73C}" presName="linNode" presStyleCnt="0"/>
      <dgm:spPr/>
      <dgm:t>
        <a:bodyPr/>
        <a:lstStyle/>
        <a:p>
          <a:endParaRPr lang="it-IT"/>
        </a:p>
      </dgm:t>
    </dgm:pt>
    <dgm:pt modelId="{AC94E03E-A32B-43D5-B8BD-1D4CFC5F30D2}" type="pres">
      <dgm:prSet presAssocID="{05C91A04-A8C8-4E49-A294-EA904AACD73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C28285-538F-4B1A-82A4-E037BAD67774}" type="pres">
      <dgm:prSet presAssocID="{05C91A04-A8C8-4E49-A294-EA904AACD73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DDC1D3-2CB5-446A-B0D8-6A0BBC1C8285}" type="pres">
      <dgm:prSet presAssocID="{B37158B5-0942-4E2E-9B08-1D380F2CD74B}" presName="sp" presStyleCnt="0"/>
      <dgm:spPr/>
      <dgm:t>
        <a:bodyPr/>
        <a:lstStyle/>
        <a:p>
          <a:endParaRPr lang="it-IT"/>
        </a:p>
      </dgm:t>
    </dgm:pt>
    <dgm:pt modelId="{F31ED863-E485-4944-BC48-E21497784B10}" type="pres">
      <dgm:prSet presAssocID="{344230FF-8205-45D7-BBC0-BA3104BB3CF1}" presName="linNode" presStyleCnt="0"/>
      <dgm:spPr/>
      <dgm:t>
        <a:bodyPr/>
        <a:lstStyle/>
        <a:p>
          <a:endParaRPr lang="it-IT"/>
        </a:p>
      </dgm:t>
    </dgm:pt>
    <dgm:pt modelId="{387C08A4-EAFE-49CF-A4F7-98D30CE1DAC9}" type="pres">
      <dgm:prSet presAssocID="{344230FF-8205-45D7-BBC0-BA3104BB3CF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99A87A-7729-4818-BA75-7FE8DC86A58F}" type="pres">
      <dgm:prSet presAssocID="{344230FF-8205-45D7-BBC0-BA3104BB3CF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C7DC091-DE3E-4C9C-8B8F-593929E54AD3}" type="presOf" srcId="{ADCB2C1B-ABDB-44E4-9541-F23C1678547D}" destId="{DF99A87A-7729-4818-BA75-7FE8DC86A58F}" srcOrd="0" destOrd="0" presId="urn:microsoft.com/office/officeart/2005/8/layout/vList5"/>
    <dgm:cxn modelId="{CC6AA804-8248-43F6-85FF-8445313D4FF7}" srcId="{9140ACEF-F2A2-465A-BAEF-3DAD04A0AF3A}" destId="{31E24FA2-E945-4CD2-9A64-7BE8E2661B9F}" srcOrd="0" destOrd="0" parTransId="{30E94D32-9A28-4462-BAB7-FC46B25F29A4}" sibTransId="{6AE25C67-5006-46CE-BCC6-53E7BB164EFD}"/>
    <dgm:cxn modelId="{DA28D3FC-F391-4385-80AF-107760199D5C}" srcId="{9140ACEF-F2A2-465A-BAEF-3DAD04A0AF3A}" destId="{344230FF-8205-45D7-BBC0-BA3104BB3CF1}" srcOrd="2" destOrd="0" parTransId="{9DA03A38-3DAE-4A18-B187-65C3FD1F5036}" sibTransId="{7E285FC3-123E-496F-8746-27834679B7D0}"/>
    <dgm:cxn modelId="{158054B3-18E6-47D6-B6BD-67B87172C083}" type="presOf" srcId="{55E4CD72-DC74-4480-BBF6-A372A8BA0FD4}" destId="{93C5CF4E-59FE-44E4-9CEB-F13308770A2C}" srcOrd="0" destOrd="0" presId="urn:microsoft.com/office/officeart/2005/8/layout/vList5"/>
    <dgm:cxn modelId="{9310C715-5383-4459-A171-33AACFA19FD4}" type="presOf" srcId="{344230FF-8205-45D7-BBC0-BA3104BB3CF1}" destId="{387C08A4-EAFE-49CF-A4F7-98D30CE1DAC9}" srcOrd="0" destOrd="0" presId="urn:microsoft.com/office/officeart/2005/8/layout/vList5"/>
    <dgm:cxn modelId="{438A9B0A-F879-4B23-8FF0-4C51528D3B4A}" type="presOf" srcId="{9140ACEF-F2A2-465A-BAEF-3DAD04A0AF3A}" destId="{ED1C3FEC-E704-428C-82F1-DB1BD756F2F0}" srcOrd="0" destOrd="0" presId="urn:microsoft.com/office/officeart/2005/8/layout/vList5"/>
    <dgm:cxn modelId="{9D38388D-74BA-4CC2-AB43-75212429E14A}" type="presOf" srcId="{05C91A04-A8C8-4E49-A294-EA904AACD73C}" destId="{AC94E03E-A32B-43D5-B8BD-1D4CFC5F30D2}" srcOrd="0" destOrd="0" presId="urn:microsoft.com/office/officeart/2005/8/layout/vList5"/>
    <dgm:cxn modelId="{D6D32D2A-E39C-4127-8A3E-9A8736F83429}" srcId="{05C91A04-A8C8-4E49-A294-EA904AACD73C}" destId="{EA4B582D-43F4-4C49-A1DA-1BD2CB2A3050}" srcOrd="0" destOrd="0" parTransId="{FAC36B24-9B51-4113-8D0C-D4B18916B679}" sibTransId="{48E94F94-3B43-4AC1-811D-C61BF911C502}"/>
    <dgm:cxn modelId="{650AE436-9F33-4208-AD62-7C1F804365E2}" srcId="{9140ACEF-F2A2-465A-BAEF-3DAD04A0AF3A}" destId="{05C91A04-A8C8-4E49-A294-EA904AACD73C}" srcOrd="1" destOrd="0" parTransId="{B71BB15A-16C6-4EB3-869D-98BBC60AB785}" sibTransId="{B37158B5-0942-4E2E-9B08-1D380F2CD74B}"/>
    <dgm:cxn modelId="{F3203C26-39BA-4476-975B-29726CDF6193}" srcId="{344230FF-8205-45D7-BBC0-BA3104BB3CF1}" destId="{ADCB2C1B-ABDB-44E4-9541-F23C1678547D}" srcOrd="0" destOrd="0" parTransId="{DCE41D0D-A263-4F79-A712-F48A9B173C58}" sibTransId="{1B6A3213-DB76-4C9D-98A7-E7EB521BB417}"/>
    <dgm:cxn modelId="{6121109A-22C3-4C41-9534-93ED0D3C5D69}" srcId="{31E24FA2-E945-4CD2-9A64-7BE8E2661B9F}" destId="{55E4CD72-DC74-4480-BBF6-A372A8BA0FD4}" srcOrd="0" destOrd="0" parTransId="{7C6E24DF-272E-4A2D-B871-ED757C8A40F1}" sibTransId="{0042D48F-449F-4266-B1EC-79A6D14C85DB}"/>
    <dgm:cxn modelId="{06767E7E-F27A-4DD3-BB5D-2899C769009C}" type="presOf" srcId="{31E24FA2-E945-4CD2-9A64-7BE8E2661B9F}" destId="{63473D65-E0CD-4AD1-B9B2-D7C9C4B5342B}" srcOrd="0" destOrd="0" presId="urn:microsoft.com/office/officeart/2005/8/layout/vList5"/>
    <dgm:cxn modelId="{AD6606AA-1131-45D1-950C-115E310BB2B7}" type="presOf" srcId="{EA4B582D-43F4-4C49-A1DA-1BD2CB2A3050}" destId="{B8C28285-538F-4B1A-82A4-E037BAD67774}" srcOrd="0" destOrd="0" presId="urn:microsoft.com/office/officeart/2005/8/layout/vList5"/>
    <dgm:cxn modelId="{CEE63957-D856-4536-8590-C5B19D17670B}" type="presParOf" srcId="{ED1C3FEC-E704-428C-82F1-DB1BD756F2F0}" destId="{CCFA7A16-43AB-47AB-B8DB-57B16CD5F6DD}" srcOrd="0" destOrd="0" presId="urn:microsoft.com/office/officeart/2005/8/layout/vList5"/>
    <dgm:cxn modelId="{36BB1A0A-AF76-4993-A04F-89ADB307F824}" type="presParOf" srcId="{CCFA7A16-43AB-47AB-B8DB-57B16CD5F6DD}" destId="{63473D65-E0CD-4AD1-B9B2-D7C9C4B5342B}" srcOrd="0" destOrd="0" presId="urn:microsoft.com/office/officeart/2005/8/layout/vList5"/>
    <dgm:cxn modelId="{146181C3-DCFA-4E1E-BAAE-82FF7D609358}" type="presParOf" srcId="{CCFA7A16-43AB-47AB-B8DB-57B16CD5F6DD}" destId="{93C5CF4E-59FE-44E4-9CEB-F13308770A2C}" srcOrd="1" destOrd="0" presId="urn:microsoft.com/office/officeart/2005/8/layout/vList5"/>
    <dgm:cxn modelId="{D0A1ED69-B0C1-481B-B864-CEE38BDC0FDF}" type="presParOf" srcId="{ED1C3FEC-E704-428C-82F1-DB1BD756F2F0}" destId="{7572371C-5D04-4447-855B-DB27E570F217}" srcOrd="1" destOrd="0" presId="urn:microsoft.com/office/officeart/2005/8/layout/vList5"/>
    <dgm:cxn modelId="{A11947A4-4EE8-4336-AE97-117997B5CA04}" type="presParOf" srcId="{ED1C3FEC-E704-428C-82F1-DB1BD756F2F0}" destId="{8EBE48EE-EFB2-422D-9C5C-EEB4A0C19685}" srcOrd="2" destOrd="0" presId="urn:microsoft.com/office/officeart/2005/8/layout/vList5"/>
    <dgm:cxn modelId="{0A7B0587-3CA8-4AC6-B9F0-478F7116F19F}" type="presParOf" srcId="{8EBE48EE-EFB2-422D-9C5C-EEB4A0C19685}" destId="{AC94E03E-A32B-43D5-B8BD-1D4CFC5F30D2}" srcOrd="0" destOrd="0" presId="urn:microsoft.com/office/officeart/2005/8/layout/vList5"/>
    <dgm:cxn modelId="{46241AF9-D96E-467B-9A9A-D8B79E68BA3E}" type="presParOf" srcId="{8EBE48EE-EFB2-422D-9C5C-EEB4A0C19685}" destId="{B8C28285-538F-4B1A-82A4-E037BAD67774}" srcOrd="1" destOrd="0" presId="urn:microsoft.com/office/officeart/2005/8/layout/vList5"/>
    <dgm:cxn modelId="{66C99D22-6FA5-49B1-819C-64E84941E90C}" type="presParOf" srcId="{ED1C3FEC-E704-428C-82F1-DB1BD756F2F0}" destId="{D3DDC1D3-2CB5-446A-B0D8-6A0BBC1C8285}" srcOrd="3" destOrd="0" presId="urn:microsoft.com/office/officeart/2005/8/layout/vList5"/>
    <dgm:cxn modelId="{8F076B01-6B4F-4E13-B58C-3975B24CB9C8}" type="presParOf" srcId="{ED1C3FEC-E704-428C-82F1-DB1BD756F2F0}" destId="{F31ED863-E485-4944-BC48-E21497784B10}" srcOrd="4" destOrd="0" presId="urn:microsoft.com/office/officeart/2005/8/layout/vList5"/>
    <dgm:cxn modelId="{57D8CD9D-97DB-4CA7-A229-250A93380E63}" type="presParOf" srcId="{F31ED863-E485-4944-BC48-E21497784B10}" destId="{387C08A4-EAFE-49CF-A4F7-98D30CE1DAC9}" srcOrd="0" destOrd="0" presId="urn:microsoft.com/office/officeart/2005/8/layout/vList5"/>
    <dgm:cxn modelId="{362FE8EF-8081-497B-AD42-DF3A2A75CC56}" type="presParOf" srcId="{F31ED863-E485-4944-BC48-E21497784B10}" destId="{DF99A87A-7729-4818-BA75-7FE8DC86A5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20DBBE-F1EF-49EB-830E-26571B90641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EFD8AE0-7AFB-45C5-B258-00B054CE9D4D}">
      <dgm:prSet/>
      <dgm:spPr/>
      <dgm:t>
        <a:bodyPr/>
        <a:lstStyle/>
        <a:p>
          <a:pPr rtl="0"/>
          <a:r>
            <a:rPr lang="it-IT" b="1" dirty="0" smtClean="0"/>
            <a:t>DANNO</a:t>
          </a:r>
          <a:endParaRPr lang="it-IT" b="1" dirty="0"/>
        </a:p>
      </dgm:t>
    </dgm:pt>
    <dgm:pt modelId="{472DF96C-239D-4A48-AEB4-E16CDC56D51F}" type="parTrans" cxnId="{FA2E6E64-7DC2-40D0-B62F-62B050E4F06B}">
      <dgm:prSet/>
      <dgm:spPr/>
      <dgm:t>
        <a:bodyPr/>
        <a:lstStyle/>
        <a:p>
          <a:endParaRPr lang="it-IT"/>
        </a:p>
      </dgm:t>
    </dgm:pt>
    <dgm:pt modelId="{5C4C3D95-27DE-4429-96E4-928E887E8A73}" type="sibTrans" cxnId="{FA2E6E64-7DC2-40D0-B62F-62B050E4F06B}">
      <dgm:prSet/>
      <dgm:spPr/>
      <dgm:t>
        <a:bodyPr/>
        <a:lstStyle/>
        <a:p>
          <a:endParaRPr lang="it-IT"/>
        </a:p>
      </dgm:t>
    </dgm:pt>
    <dgm:pt modelId="{B7C5836D-BD11-4820-BAC1-8EE245927B09}">
      <dgm:prSet/>
      <dgm:spPr/>
      <dgm:t>
        <a:bodyPr/>
        <a:lstStyle/>
        <a:p>
          <a:pPr rtl="0"/>
          <a:r>
            <a:rPr lang="it-IT" b="1" dirty="0" smtClean="0"/>
            <a:t>LAVORO</a:t>
          </a:r>
          <a:r>
            <a:rPr lang="it-IT" dirty="0" smtClean="0"/>
            <a:t> </a:t>
          </a:r>
          <a:endParaRPr lang="it-IT" dirty="0"/>
        </a:p>
      </dgm:t>
    </dgm:pt>
    <dgm:pt modelId="{3AB81CCF-F7B6-4972-B939-959A76B2BE3D}" type="parTrans" cxnId="{E8A9BB74-C4E9-42ED-905D-EF50C0D8FEF6}">
      <dgm:prSet/>
      <dgm:spPr/>
      <dgm:t>
        <a:bodyPr/>
        <a:lstStyle/>
        <a:p>
          <a:endParaRPr lang="it-IT"/>
        </a:p>
      </dgm:t>
    </dgm:pt>
    <dgm:pt modelId="{44A717BD-7A70-4A8B-949B-36857ACDA290}" type="sibTrans" cxnId="{E8A9BB74-C4E9-42ED-905D-EF50C0D8FEF6}">
      <dgm:prSet/>
      <dgm:spPr/>
      <dgm:t>
        <a:bodyPr/>
        <a:lstStyle/>
        <a:p>
          <a:endParaRPr lang="it-IT"/>
        </a:p>
      </dgm:t>
    </dgm:pt>
    <dgm:pt modelId="{DC129620-4CE3-46BB-9873-255EF279E84A}">
      <dgm:prSet/>
      <dgm:spPr/>
      <dgm:t>
        <a:bodyPr/>
        <a:lstStyle/>
        <a:p>
          <a:pPr rtl="0"/>
          <a:r>
            <a:rPr lang="it-IT" b="1" dirty="0" smtClean="0"/>
            <a:t>GIRO</a:t>
          </a:r>
          <a:endParaRPr lang="it-IT" b="1" dirty="0"/>
        </a:p>
      </dgm:t>
    </dgm:pt>
    <dgm:pt modelId="{57ED6E9D-7922-47AF-991F-6987A793C77E}" type="parTrans" cxnId="{7FEAC399-6793-48F8-AD6D-DCB191AB7A03}">
      <dgm:prSet/>
      <dgm:spPr/>
      <dgm:t>
        <a:bodyPr/>
        <a:lstStyle/>
        <a:p>
          <a:endParaRPr lang="it-IT"/>
        </a:p>
      </dgm:t>
    </dgm:pt>
    <dgm:pt modelId="{CDC81F77-ED46-463D-9DB4-F5F61EFCBDB9}" type="sibTrans" cxnId="{7FEAC399-6793-48F8-AD6D-DCB191AB7A03}">
      <dgm:prSet/>
      <dgm:spPr/>
      <dgm:t>
        <a:bodyPr/>
        <a:lstStyle/>
        <a:p>
          <a:endParaRPr lang="it-IT"/>
        </a:p>
      </dgm:t>
    </dgm:pt>
    <dgm:pt modelId="{214B19EA-6586-48F6-BAF0-A48F7A38D9DF}">
      <dgm:prSet/>
      <dgm:spPr/>
      <dgm:t>
        <a:bodyPr/>
        <a:lstStyle/>
        <a:p>
          <a:endParaRPr lang="it-IT"/>
        </a:p>
      </dgm:t>
    </dgm:pt>
    <dgm:pt modelId="{5F366B15-C6CE-48CC-92BB-D91DC4BBDE31}" type="parTrans" cxnId="{707C2958-8541-43D4-B184-C8AA5103C79A}">
      <dgm:prSet/>
      <dgm:spPr/>
      <dgm:t>
        <a:bodyPr/>
        <a:lstStyle/>
        <a:p>
          <a:endParaRPr lang="it-IT"/>
        </a:p>
      </dgm:t>
    </dgm:pt>
    <dgm:pt modelId="{614E9DDB-EFDD-46C8-9816-ED42C5851585}" type="sibTrans" cxnId="{707C2958-8541-43D4-B184-C8AA5103C79A}">
      <dgm:prSet/>
      <dgm:spPr/>
      <dgm:t>
        <a:bodyPr/>
        <a:lstStyle/>
        <a:p>
          <a:endParaRPr lang="it-IT"/>
        </a:p>
      </dgm:t>
    </dgm:pt>
    <dgm:pt modelId="{10622945-5E09-44BB-B20D-4E5EE953F165}" type="pres">
      <dgm:prSet presAssocID="{4020DBBE-F1EF-49EB-830E-26571B9064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32CC1FF-EFCE-4B4F-A019-9E611E9047F6}" type="pres">
      <dgm:prSet presAssocID="{EEFD8AE0-7AFB-45C5-B258-00B054CE9D4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8563E1-D07F-4739-BF99-93754154C4FF}" type="pres">
      <dgm:prSet presAssocID="{5C4C3D95-27DE-4429-96E4-928E887E8A73}" presName="space" presStyleCnt="0"/>
      <dgm:spPr/>
    </dgm:pt>
    <dgm:pt modelId="{2C7C63DB-EC56-442E-A021-50D8D2F460A0}" type="pres">
      <dgm:prSet presAssocID="{B7C5836D-BD11-4820-BAC1-8EE245927B0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A594E4-A6C0-4671-BF57-8FE0C5E38019}" type="pres">
      <dgm:prSet presAssocID="{44A717BD-7A70-4A8B-949B-36857ACDA290}" presName="space" presStyleCnt="0"/>
      <dgm:spPr/>
    </dgm:pt>
    <dgm:pt modelId="{714C937A-810A-482B-82A9-D531544F5FAF}" type="pres">
      <dgm:prSet presAssocID="{DC129620-4CE3-46BB-9873-255EF279E84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92F300-D538-4D04-AE47-7398EE54F0DC}" type="pres">
      <dgm:prSet presAssocID="{CDC81F77-ED46-463D-9DB4-F5F61EFCBDB9}" presName="space" presStyleCnt="0"/>
      <dgm:spPr/>
    </dgm:pt>
    <dgm:pt modelId="{029D3483-AFF5-4B1E-AEA1-6B9901D6B059}" type="pres">
      <dgm:prSet presAssocID="{214B19EA-6586-48F6-BAF0-A48F7A38D9D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07C2958-8541-43D4-B184-C8AA5103C79A}" srcId="{4020DBBE-F1EF-49EB-830E-26571B906413}" destId="{214B19EA-6586-48F6-BAF0-A48F7A38D9DF}" srcOrd="3" destOrd="0" parTransId="{5F366B15-C6CE-48CC-92BB-D91DC4BBDE31}" sibTransId="{614E9DDB-EFDD-46C8-9816-ED42C5851585}"/>
    <dgm:cxn modelId="{53FDA6DA-FA2F-4B78-9114-5F97DD6D9BF4}" type="presOf" srcId="{214B19EA-6586-48F6-BAF0-A48F7A38D9DF}" destId="{029D3483-AFF5-4B1E-AEA1-6B9901D6B059}" srcOrd="0" destOrd="0" presId="urn:microsoft.com/office/officeart/2005/8/layout/venn3"/>
    <dgm:cxn modelId="{584374AB-AC99-44B9-BE3F-1302554E9E46}" type="presOf" srcId="{4020DBBE-F1EF-49EB-830E-26571B906413}" destId="{10622945-5E09-44BB-B20D-4E5EE953F165}" srcOrd="0" destOrd="0" presId="urn:microsoft.com/office/officeart/2005/8/layout/venn3"/>
    <dgm:cxn modelId="{0A053251-F079-4C64-B842-6AACAB754B13}" type="presOf" srcId="{B7C5836D-BD11-4820-BAC1-8EE245927B09}" destId="{2C7C63DB-EC56-442E-A021-50D8D2F460A0}" srcOrd="0" destOrd="0" presId="urn:microsoft.com/office/officeart/2005/8/layout/venn3"/>
    <dgm:cxn modelId="{233437E6-154E-4501-9B1E-21A75E62EA70}" type="presOf" srcId="{EEFD8AE0-7AFB-45C5-B258-00B054CE9D4D}" destId="{A32CC1FF-EFCE-4B4F-A019-9E611E9047F6}" srcOrd="0" destOrd="0" presId="urn:microsoft.com/office/officeart/2005/8/layout/venn3"/>
    <dgm:cxn modelId="{E8A9BB74-C4E9-42ED-905D-EF50C0D8FEF6}" srcId="{4020DBBE-F1EF-49EB-830E-26571B906413}" destId="{B7C5836D-BD11-4820-BAC1-8EE245927B09}" srcOrd="1" destOrd="0" parTransId="{3AB81CCF-F7B6-4972-B939-959A76B2BE3D}" sibTransId="{44A717BD-7A70-4A8B-949B-36857ACDA290}"/>
    <dgm:cxn modelId="{FA2E6E64-7DC2-40D0-B62F-62B050E4F06B}" srcId="{4020DBBE-F1EF-49EB-830E-26571B906413}" destId="{EEFD8AE0-7AFB-45C5-B258-00B054CE9D4D}" srcOrd="0" destOrd="0" parTransId="{472DF96C-239D-4A48-AEB4-E16CDC56D51F}" sibTransId="{5C4C3D95-27DE-4429-96E4-928E887E8A73}"/>
    <dgm:cxn modelId="{48A24234-5C3E-4431-AFC9-2D671385A86B}" type="presOf" srcId="{DC129620-4CE3-46BB-9873-255EF279E84A}" destId="{714C937A-810A-482B-82A9-D531544F5FAF}" srcOrd="0" destOrd="0" presId="urn:microsoft.com/office/officeart/2005/8/layout/venn3"/>
    <dgm:cxn modelId="{7FEAC399-6793-48F8-AD6D-DCB191AB7A03}" srcId="{4020DBBE-F1EF-49EB-830E-26571B906413}" destId="{DC129620-4CE3-46BB-9873-255EF279E84A}" srcOrd="2" destOrd="0" parTransId="{57ED6E9D-7922-47AF-991F-6987A793C77E}" sibTransId="{CDC81F77-ED46-463D-9DB4-F5F61EFCBDB9}"/>
    <dgm:cxn modelId="{6D52C80D-DEEA-4EE3-8249-99378DC65E0B}" type="presParOf" srcId="{10622945-5E09-44BB-B20D-4E5EE953F165}" destId="{A32CC1FF-EFCE-4B4F-A019-9E611E9047F6}" srcOrd="0" destOrd="0" presId="urn:microsoft.com/office/officeart/2005/8/layout/venn3"/>
    <dgm:cxn modelId="{F7597E07-834F-4FEA-B1CD-6621C512FA59}" type="presParOf" srcId="{10622945-5E09-44BB-B20D-4E5EE953F165}" destId="{F38563E1-D07F-4739-BF99-93754154C4FF}" srcOrd="1" destOrd="0" presId="urn:microsoft.com/office/officeart/2005/8/layout/venn3"/>
    <dgm:cxn modelId="{5AC36F88-777B-4BCC-844D-735ACF3D7B69}" type="presParOf" srcId="{10622945-5E09-44BB-B20D-4E5EE953F165}" destId="{2C7C63DB-EC56-442E-A021-50D8D2F460A0}" srcOrd="2" destOrd="0" presId="urn:microsoft.com/office/officeart/2005/8/layout/venn3"/>
    <dgm:cxn modelId="{74E69485-8C12-4B1B-9E1D-F7A87F393DE6}" type="presParOf" srcId="{10622945-5E09-44BB-B20D-4E5EE953F165}" destId="{B5A594E4-A6C0-4671-BF57-8FE0C5E38019}" srcOrd="3" destOrd="0" presId="urn:microsoft.com/office/officeart/2005/8/layout/venn3"/>
    <dgm:cxn modelId="{0F0F78F6-2B58-4CAD-9394-AD6591A26165}" type="presParOf" srcId="{10622945-5E09-44BB-B20D-4E5EE953F165}" destId="{714C937A-810A-482B-82A9-D531544F5FAF}" srcOrd="4" destOrd="0" presId="urn:microsoft.com/office/officeart/2005/8/layout/venn3"/>
    <dgm:cxn modelId="{D275891B-508B-4D2D-A7AB-8D7BCB9D3939}" type="presParOf" srcId="{10622945-5E09-44BB-B20D-4E5EE953F165}" destId="{4092F300-D538-4D04-AE47-7398EE54F0DC}" srcOrd="5" destOrd="0" presId="urn:microsoft.com/office/officeart/2005/8/layout/venn3"/>
    <dgm:cxn modelId="{A956F0A3-5921-4805-A269-27654F72553A}" type="presParOf" srcId="{10622945-5E09-44BB-B20D-4E5EE953F165}" destId="{029D3483-AFF5-4B1E-AEA1-6B9901D6B059}" srcOrd="6" destOrd="0" presId="urn:microsoft.com/office/officeart/2005/8/layout/venn3"/>
  </dgm:cxnLst>
  <dgm:bg>
    <a:solidFill>
      <a:srgbClr val="66FF33"/>
    </a:solidFill>
  </dgm:bg>
  <dgm:whole>
    <a:ln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20DBBE-F1EF-49EB-830E-26571B90641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EFD8AE0-7AFB-45C5-B258-00B054CE9D4D}">
      <dgm:prSet/>
      <dgm:spPr/>
      <dgm:t>
        <a:bodyPr/>
        <a:lstStyle/>
        <a:p>
          <a:pPr rtl="0"/>
          <a:r>
            <a:rPr lang="it-IT" b="1" dirty="0" smtClean="0"/>
            <a:t>DANNO</a:t>
          </a:r>
          <a:endParaRPr lang="it-IT" b="1" dirty="0"/>
        </a:p>
      </dgm:t>
    </dgm:pt>
    <dgm:pt modelId="{472DF96C-239D-4A48-AEB4-E16CDC56D51F}" type="parTrans" cxnId="{FA2E6E64-7DC2-40D0-B62F-62B050E4F06B}">
      <dgm:prSet/>
      <dgm:spPr/>
      <dgm:t>
        <a:bodyPr/>
        <a:lstStyle/>
        <a:p>
          <a:endParaRPr lang="it-IT"/>
        </a:p>
      </dgm:t>
    </dgm:pt>
    <dgm:pt modelId="{5C4C3D95-27DE-4429-96E4-928E887E8A73}" type="sibTrans" cxnId="{FA2E6E64-7DC2-40D0-B62F-62B050E4F06B}">
      <dgm:prSet/>
      <dgm:spPr/>
      <dgm:t>
        <a:bodyPr/>
        <a:lstStyle/>
        <a:p>
          <a:endParaRPr lang="it-IT"/>
        </a:p>
      </dgm:t>
    </dgm:pt>
    <dgm:pt modelId="{B7C5836D-BD11-4820-BAC1-8EE245927B09}">
      <dgm:prSet/>
      <dgm:spPr/>
      <dgm:t>
        <a:bodyPr/>
        <a:lstStyle/>
        <a:p>
          <a:pPr rtl="0"/>
          <a:r>
            <a:rPr lang="it-IT" b="1" dirty="0" smtClean="0"/>
            <a:t>LAVORO</a:t>
          </a:r>
          <a:r>
            <a:rPr lang="it-IT" dirty="0" smtClean="0"/>
            <a:t> </a:t>
          </a:r>
          <a:endParaRPr lang="it-IT" dirty="0"/>
        </a:p>
      </dgm:t>
    </dgm:pt>
    <dgm:pt modelId="{3AB81CCF-F7B6-4972-B939-959A76B2BE3D}" type="parTrans" cxnId="{E8A9BB74-C4E9-42ED-905D-EF50C0D8FEF6}">
      <dgm:prSet/>
      <dgm:spPr/>
      <dgm:t>
        <a:bodyPr/>
        <a:lstStyle/>
        <a:p>
          <a:endParaRPr lang="it-IT"/>
        </a:p>
      </dgm:t>
    </dgm:pt>
    <dgm:pt modelId="{44A717BD-7A70-4A8B-949B-36857ACDA290}" type="sibTrans" cxnId="{E8A9BB74-C4E9-42ED-905D-EF50C0D8FEF6}">
      <dgm:prSet/>
      <dgm:spPr/>
      <dgm:t>
        <a:bodyPr/>
        <a:lstStyle/>
        <a:p>
          <a:endParaRPr lang="it-IT"/>
        </a:p>
      </dgm:t>
    </dgm:pt>
    <dgm:pt modelId="{DC129620-4CE3-46BB-9873-255EF279E84A}">
      <dgm:prSet/>
      <dgm:spPr/>
      <dgm:t>
        <a:bodyPr/>
        <a:lstStyle/>
        <a:p>
          <a:pPr rtl="0"/>
          <a:r>
            <a:rPr lang="it-IT" b="1" dirty="0" smtClean="0"/>
            <a:t>GIRO</a:t>
          </a:r>
          <a:endParaRPr lang="it-IT" b="1" dirty="0"/>
        </a:p>
      </dgm:t>
    </dgm:pt>
    <dgm:pt modelId="{57ED6E9D-7922-47AF-991F-6987A793C77E}" type="parTrans" cxnId="{7FEAC399-6793-48F8-AD6D-DCB191AB7A03}">
      <dgm:prSet/>
      <dgm:spPr/>
      <dgm:t>
        <a:bodyPr/>
        <a:lstStyle/>
        <a:p>
          <a:endParaRPr lang="it-IT"/>
        </a:p>
      </dgm:t>
    </dgm:pt>
    <dgm:pt modelId="{CDC81F77-ED46-463D-9DB4-F5F61EFCBDB9}" type="sibTrans" cxnId="{7FEAC399-6793-48F8-AD6D-DCB191AB7A03}">
      <dgm:prSet/>
      <dgm:spPr/>
      <dgm:t>
        <a:bodyPr/>
        <a:lstStyle/>
        <a:p>
          <a:endParaRPr lang="it-IT"/>
        </a:p>
      </dgm:t>
    </dgm:pt>
    <dgm:pt modelId="{57256047-2DFF-4A8F-BEA7-0176146F5277}">
      <dgm:prSet custT="1"/>
      <dgm:spPr/>
      <dgm:t>
        <a:bodyPr/>
        <a:lstStyle/>
        <a:p>
          <a:endParaRPr lang="it-IT" sz="2400" b="1" dirty="0"/>
        </a:p>
      </dgm:t>
    </dgm:pt>
    <dgm:pt modelId="{93FC9E6F-AB4E-41F3-BD26-4567A27A0582}" type="parTrans" cxnId="{4DB78A52-EE8B-44F2-AF31-38CF2E4A32BD}">
      <dgm:prSet/>
      <dgm:spPr/>
      <dgm:t>
        <a:bodyPr/>
        <a:lstStyle/>
        <a:p>
          <a:endParaRPr lang="it-IT"/>
        </a:p>
      </dgm:t>
    </dgm:pt>
    <dgm:pt modelId="{A3AB64E5-FFF8-4FDF-82BF-91D30F1CFA47}" type="sibTrans" cxnId="{4DB78A52-EE8B-44F2-AF31-38CF2E4A32BD}">
      <dgm:prSet/>
      <dgm:spPr/>
      <dgm:t>
        <a:bodyPr/>
        <a:lstStyle/>
        <a:p>
          <a:endParaRPr lang="it-IT"/>
        </a:p>
      </dgm:t>
    </dgm:pt>
    <dgm:pt modelId="{10622945-5E09-44BB-B20D-4E5EE953F165}" type="pres">
      <dgm:prSet presAssocID="{4020DBBE-F1EF-49EB-830E-26571B9064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547048C-2976-4B18-A649-684DDD4C600E}" type="pres">
      <dgm:prSet presAssocID="{57256047-2DFF-4A8F-BEA7-0176146F5277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8F7476-58C4-4A08-8F0D-62ECE8868AA7}" type="pres">
      <dgm:prSet presAssocID="{A3AB64E5-FFF8-4FDF-82BF-91D30F1CFA47}" presName="space" presStyleCnt="0"/>
      <dgm:spPr/>
    </dgm:pt>
    <dgm:pt modelId="{A32CC1FF-EFCE-4B4F-A019-9E611E9047F6}" type="pres">
      <dgm:prSet presAssocID="{EEFD8AE0-7AFB-45C5-B258-00B054CE9D4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8563E1-D07F-4739-BF99-93754154C4FF}" type="pres">
      <dgm:prSet presAssocID="{5C4C3D95-27DE-4429-96E4-928E887E8A73}" presName="space" presStyleCnt="0"/>
      <dgm:spPr/>
    </dgm:pt>
    <dgm:pt modelId="{2C7C63DB-EC56-442E-A021-50D8D2F460A0}" type="pres">
      <dgm:prSet presAssocID="{B7C5836D-BD11-4820-BAC1-8EE245927B09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A594E4-A6C0-4671-BF57-8FE0C5E38019}" type="pres">
      <dgm:prSet presAssocID="{44A717BD-7A70-4A8B-949B-36857ACDA290}" presName="space" presStyleCnt="0"/>
      <dgm:spPr/>
    </dgm:pt>
    <dgm:pt modelId="{714C937A-810A-482B-82A9-D531544F5FAF}" type="pres">
      <dgm:prSet presAssocID="{DC129620-4CE3-46BB-9873-255EF279E84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D43B8DC-0DC4-4575-BDE5-61C13BD059B8}" type="presOf" srcId="{EEFD8AE0-7AFB-45C5-B258-00B054CE9D4D}" destId="{A32CC1FF-EFCE-4B4F-A019-9E611E9047F6}" srcOrd="0" destOrd="0" presId="urn:microsoft.com/office/officeart/2005/8/layout/venn3"/>
    <dgm:cxn modelId="{25CBBA4E-29C9-4F88-9CC2-D23620BCF325}" type="presOf" srcId="{57256047-2DFF-4A8F-BEA7-0176146F5277}" destId="{8547048C-2976-4B18-A649-684DDD4C600E}" srcOrd="0" destOrd="0" presId="urn:microsoft.com/office/officeart/2005/8/layout/venn3"/>
    <dgm:cxn modelId="{BB76991D-D4D8-47B3-9A2D-D9991C50BC90}" type="presOf" srcId="{B7C5836D-BD11-4820-BAC1-8EE245927B09}" destId="{2C7C63DB-EC56-442E-A021-50D8D2F460A0}" srcOrd="0" destOrd="0" presId="urn:microsoft.com/office/officeart/2005/8/layout/venn3"/>
    <dgm:cxn modelId="{44C14696-CCA1-410B-B959-CAABC1A21413}" type="presOf" srcId="{DC129620-4CE3-46BB-9873-255EF279E84A}" destId="{714C937A-810A-482B-82A9-D531544F5FAF}" srcOrd="0" destOrd="0" presId="urn:microsoft.com/office/officeart/2005/8/layout/venn3"/>
    <dgm:cxn modelId="{E8A9BB74-C4E9-42ED-905D-EF50C0D8FEF6}" srcId="{4020DBBE-F1EF-49EB-830E-26571B906413}" destId="{B7C5836D-BD11-4820-BAC1-8EE245927B09}" srcOrd="2" destOrd="0" parTransId="{3AB81CCF-F7B6-4972-B939-959A76B2BE3D}" sibTransId="{44A717BD-7A70-4A8B-949B-36857ACDA290}"/>
    <dgm:cxn modelId="{FA2E6E64-7DC2-40D0-B62F-62B050E4F06B}" srcId="{4020DBBE-F1EF-49EB-830E-26571B906413}" destId="{EEFD8AE0-7AFB-45C5-B258-00B054CE9D4D}" srcOrd="1" destOrd="0" parTransId="{472DF96C-239D-4A48-AEB4-E16CDC56D51F}" sibTransId="{5C4C3D95-27DE-4429-96E4-928E887E8A73}"/>
    <dgm:cxn modelId="{3EB82AF6-904A-448E-98BF-14B89594D37D}" type="presOf" srcId="{4020DBBE-F1EF-49EB-830E-26571B906413}" destId="{10622945-5E09-44BB-B20D-4E5EE953F165}" srcOrd="0" destOrd="0" presId="urn:microsoft.com/office/officeart/2005/8/layout/venn3"/>
    <dgm:cxn modelId="{4DB78A52-EE8B-44F2-AF31-38CF2E4A32BD}" srcId="{4020DBBE-F1EF-49EB-830E-26571B906413}" destId="{57256047-2DFF-4A8F-BEA7-0176146F5277}" srcOrd="0" destOrd="0" parTransId="{93FC9E6F-AB4E-41F3-BD26-4567A27A0582}" sibTransId="{A3AB64E5-FFF8-4FDF-82BF-91D30F1CFA47}"/>
    <dgm:cxn modelId="{7FEAC399-6793-48F8-AD6D-DCB191AB7A03}" srcId="{4020DBBE-F1EF-49EB-830E-26571B906413}" destId="{DC129620-4CE3-46BB-9873-255EF279E84A}" srcOrd="3" destOrd="0" parTransId="{57ED6E9D-7922-47AF-991F-6987A793C77E}" sibTransId="{CDC81F77-ED46-463D-9DB4-F5F61EFCBDB9}"/>
    <dgm:cxn modelId="{FE6874ED-9C28-4867-9E64-5665E2388756}" type="presParOf" srcId="{10622945-5E09-44BB-B20D-4E5EE953F165}" destId="{8547048C-2976-4B18-A649-684DDD4C600E}" srcOrd="0" destOrd="0" presId="urn:microsoft.com/office/officeart/2005/8/layout/venn3"/>
    <dgm:cxn modelId="{4C425A77-7942-4225-A63A-197201D07D61}" type="presParOf" srcId="{10622945-5E09-44BB-B20D-4E5EE953F165}" destId="{1C8F7476-58C4-4A08-8F0D-62ECE8868AA7}" srcOrd="1" destOrd="0" presId="urn:microsoft.com/office/officeart/2005/8/layout/venn3"/>
    <dgm:cxn modelId="{FBF0026C-F8B4-4EA9-AD6C-923F6E3E5B4D}" type="presParOf" srcId="{10622945-5E09-44BB-B20D-4E5EE953F165}" destId="{A32CC1FF-EFCE-4B4F-A019-9E611E9047F6}" srcOrd="2" destOrd="0" presId="urn:microsoft.com/office/officeart/2005/8/layout/venn3"/>
    <dgm:cxn modelId="{C3ADC695-120F-466F-86B1-76D1412EE0B1}" type="presParOf" srcId="{10622945-5E09-44BB-B20D-4E5EE953F165}" destId="{F38563E1-D07F-4739-BF99-93754154C4FF}" srcOrd="3" destOrd="0" presId="urn:microsoft.com/office/officeart/2005/8/layout/venn3"/>
    <dgm:cxn modelId="{10D4312B-7168-4B53-AFE1-2A89C033CC97}" type="presParOf" srcId="{10622945-5E09-44BB-B20D-4E5EE953F165}" destId="{2C7C63DB-EC56-442E-A021-50D8D2F460A0}" srcOrd="4" destOrd="0" presId="urn:microsoft.com/office/officeart/2005/8/layout/venn3"/>
    <dgm:cxn modelId="{D796C39E-3878-4589-AAB8-0E6ECA11A27C}" type="presParOf" srcId="{10622945-5E09-44BB-B20D-4E5EE953F165}" destId="{B5A594E4-A6C0-4671-BF57-8FE0C5E38019}" srcOrd="5" destOrd="0" presId="urn:microsoft.com/office/officeart/2005/8/layout/venn3"/>
    <dgm:cxn modelId="{144DD2DD-5EC9-43A2-8E8C-CC8E254B3097}" type="presParOf" srcId="{10622945-5E09-44BB-B20D-4E5EE953F165}" destId="{714C937A-810A-482B-82A9-D531544F5FAF}" srcOrd="6" destOrd="0" presId="urn:microsoft.com/office/officeart/2005/8/layout/venn3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20DBBE-F1EF-49EB-830E-26571B90641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EFD8AE0-7AFB-45C5-B258-00B054CE9D4D}">
      <dgm:prSet custT="1"/>
      <dgm:spPr/>
      <dgm:t>
        <a:bodyPr/>
        <a:lstStyle/>
        <a:p>
          <a:pPr rtl="0"/>
          <a:r>
            <a:rPr lang="it-IT" sz="1200" b="1" dirty="0" smtClean="0"/>
            <a:t>MOBILE</a:t>
          </a:r>
          <a:endParaRPr lang="it-IT" sz="1200" b="1" dirty="0"/>
        </a:p>
      </dgm:t>
    </dgm:pt>
    <dgm:pt modelId="{472DF96C-239D-4A48-AEB4-E16CDC56D51F}" type="parTrans" cxnId="{FA2E6E64-7DC2-40D0-B62F-62B050E4F06B}">
      <dgm:prSet/>
      <dgm:spPr/>
      <dgm:t>
        <a:bodyPr/>
        <a:lstStyle/>
        <a:p>
          <a:endParaRPr lang="it-IT"/>
        </a:p>
      </dgm:t>
    </dgm:pt>
    <dgm:pt modelId="{5C4C3D95-27DE-4429-96E4-928E887E8A73}" type="sibTrans" cxnId="{FA2E6E64-7DC2-40D0-B62F-62B050E4F06B}">
      <dgm:prSet/>
      <dgm:spPr/>
      <dgm:t>
        <a:bodyPr/>
        <a:lstStyle/>
        <a:p>
          <a:endParaRPr lang="it-IT"/>
        </a:p>
      </dgm:t>
    </dgm:pt>
    <dgm:pt modelId="{B7C5836D-BD11-4820-BAC1-8EE245927B09}">
      <dgm:prSet custT="1"/>
      <dgm:spPr/>
      <dgm:t>
        <a:bodyPr/>
        <a:lstStyle/>
        <a:p>
          <a:pPr rtl="0"/>
          <a:r>
            <a:rPr lang="it-IT" sz="1800" b="0" dirty="0" smtClean="0"/>
            <a:t>GOL</a:t>
          </a:r>
          <a:r>
            <a:rPr lang="it-IT" sz="900" dirty="0" smtClean="0"/>
            <a:t> </a:t>
          </a:r>
          <a:endParaRPr lang="it-IT" sz="900" dirty="0"/>
        </a:p>
      </dgm:t>
    </dgm:pt>
    <dgm:pt modelId="{3AB81CCF-F7B6-4972-B939-959A76B2BE3D}" type="parTrans" cxnId="{E8A9BB74-C4E9-42ED-905D-EF50C0D8FEF6}">
      <dgm:prSet/>
      <dgm:spPr/>
      <dgm:t>
        <a:bodyPr/>
        <a:lstStyle/>
        <a:p>
          <a:endParaRPr lang="it-IT"/>
        </a:p>
      </dgm:t>
    </dgm:pt>
    <dgm:pt modelId="{44A717BD-7A70-4A8B-949B-36857ACDA290}" type="sibTrans" cxnId="{E8A9BB74-C4E9-42ED-905D-EF50C0D8FEF6}">
      <dgm:prSet/>
      <dgm:spPr/>
      <dgm:t>
        <a:bodyPr/>
        <a:lstStyle/>
        <a:p>
          <a:endParaRPr lang="it-IT"/>
        </a:p>
      </dgm:t>
    </dgm:pt>
    <dgm:pt modelId="{DC129620-4CE3-46BB-9873-255EF279E84A}">
      <dgm:prSet/>
      <dgm:spPr/>
      <dgm:t>
        <a:bodyPr/>
        <a:lstStyle/>
        <a:p>
          <a:pPr rtl="0"/>
          <a:r>
            <a:rPr lang="it-IT" b="1" dirty="0" smtClean="0"/>
            <a:t>COSCIENZA</a:t>
          </a:r>
          <a:endParaRPr lang="it-IT" b="1" dirty="0"/>
        </a:p>
      </dgm:t>
    </dgm:pt>
    <dgm:pt modelId="{57ED6E9D-7922-47AF-991F-6987A793C77E}" type="parTrans" cxnId="{7FEAC399-6793-48F8-AD6D-DCB191AB7A03}">
      <dgm:prSet/>
      <dgm:spPr/>
      <dgm:t>
        <a:bodyPr/>
        <a:lstStyle/>
        <a:p>
          <a:endParaRPr lang="it-IT"/>
        </a:p>
      </dgm:t>
    </dgm:pt>
    <dgm:pt modelId="{CDC81F77-ED46-463D-9DB4-F5F61EFCBDB9}" type="sibTrans" cxnId="{7FEAC399-6793-48F8-AD6D-DCB191AB7A03}">
      <dgm:prSet/>
      <dgm:spPr/>
      <dgm:t>
        <a:bodyPr/>
        <a:lstStyle/>
        <a:p>
          <a:endParaRPr lang="it-IT"/>
        </a:p>
      </dgm:t>
    </dgm:pt>
    <dgm:pt modelId="{DE644736-890A-47B4-8B79-B1C61DB3A721}">
      <dgm:prSet/>
      <dgm:spPr/>
      <dgm:t>
        <a:bodyPr/>
        <a:lstStyle/>
        <a:p>
          <a:endParaRPr lang="it-IT"/>
        </a:p>
      </dgm:t>
    </dgm:pt>
    <dgm:pt modelId="{359D8B05-6307-4126-86FB-2CD43C6D3FD5}" type="parTrans" cxnId="{94427438-0853-42CF-AC6A-49E3FAD3CDCF}">
      <dgm:prSet/>
      <dgm:spPr/>
      <dgm:t>
        <a:bodyPr/>
        <a:lstStyle/>
        <a:p>
          <a:endParaRPr lang="it-IT"/>
        </a:p>
      </dgm:t>
    </dgm:pt>
    <dgm:pt modelId="{3A069956-0C99-497C-8830-196B4D18FED0}" type="sibTrans" cxnId="{94427438-0853-42CF-AC6A-49E3FAD3CDCF}">
      <dgm:prSet/>
      <dgm:spPr/>
      <dgm:t>
        <a:bodyPr/>
        <a:lstStyle/>
        <a:p>
          <a:endParaRPr lang="it-IT"/>
        </a:p>
      </dgm:t>
    </dgm:pt>
    <dgm:pt modelId="{10622945-5E09-44BB-B20D-4E5EE953F165}" type="pres">
      <dgm:prSet presAssocID="{4020DBBE-F1EF-49EB-830E-26571B9064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1F5D4FC-1B61-4FA3-A680-C2B2BC66F03B}" type="pres">
      <dgm:prSet presAssocID="{DE644736-890A-47B4-8B79-B1C61DB3A72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DF85AB-54CC-47B5-963B-C1F7AEF56A3A}" type="pres">
      <dgm:prSet presAssocID="{3A069956-0C99-497C-8830-196B4D18FED0}" presName="space" presStyleCnt="0"/>
      <dgm:spPr/>
    </dgm:pt>
    <dgm:pt modelId="{A32CC1FF-EFCE-4B4F-A019-9E611E9047F6}" type="pres">
      <dgm:prSet presAssocID="{EEFD8AE0-7AFB-45C5-B258-00B054CE9D4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8563E1-D07F-4739-BF99-93754154C4FF}" type="pres">
      <dgm:prSet presAssocID="{5C4C3D95-27DE-4429-96E4-928E887E8A73}" presName="space" presStyleCnt="0"/>
      <dgm:spPr/>
    </dgm:pt>
    <dgm:pt modelId="{2C7C63DB-EC56-442E-A021-50D8D2F460A0}" type="pres">
      <dgm:prSet presAssocID="{B7C5836D-BD11-4820-BAC1-8EE245927B09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A594E4-A6C0-4671-BF57-8FE0C5E38019}" type="pres">
      <dgm:prSet presAssocID="{44A717BD-7A70-4A8B-949B-36857ACDA290}" presName="space" presStyleCnt="0"/>
      <dgm:spPr/>
    </dgm:pt>
    <dgm:pt modelId="{714C937A-810A-482B-82A9-D531544F5FAF}" type="pres">
      <dgm:prSet presAssocID="{DC129620-4CE3-46BB-9873-255EF279E84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4427438-0853-42CF-AC6A-49E3FAD3CDCF}" srcId="{4020DBBE-F1EF-49EB-830E-26571B906413}" destId="{DE644736-890A-47B4-8B79-B1C61DB3A721}" srcOrd="0" destOrd="0" parTransId="{359D8B05-6307-4126-86FB-2CD43C6D3FD5}" sibTransId="{3A069956-0C99-497C-8830-196B4D18FED0}"/>
    <dgm:cxn modelId="{E8A9BB74-C4E9-42ED-905D-EF50C0D8FEF6}" srcId="{4020DBBE-F1EF-49EB-830E-26571B906413}" destId="{B7C5836D-BD11-4820-BAC1-8EE245927B09}" srcOrd="2" destOrd="0" parTransId="{3AB81CCF-F7B6-4972-B939-959A76B2BE3D}" sibTransId="{44A717BD-7A70-4A8B-949B-36857ACDA290}"/>
    <dgm:cxn modelId="{7332AD90-BD0B-4917-AA9E-F4DF7178697F}" type="presOf" srcId="{DE644736-890A-47B4-8B79-B1C61DB3A721}" destId="{B1F5D4FC-1B61-4FA3-A680-C2B2BC66F03B}" srcOrd="0" destOrd="0" presId="urn:microsoft.com/office/officeart/2005/8/layout/venn3"/>
    <dgm:cxn modelId="{7FEAC399-6793-48F8-AD6D-DCB191AB7A03}" srcId="{4020DBBE-F1EF-49EB-830E-26571B906413}" destId="{DC129620-4CE3-46BB-9873-255EF279E84A}" srcOrd="3" destOrd="0" parTransId="{57ED6E9D-7922-47AF-991F-6987A793C77E}" sibTransId="{CDC81F77-ED46-463D-9DB4-F5F61EFCBDB9}"/>
    <dgm:cxn modelId="{73EA9E9C-A009-47D2-8D4A-9D39B8FAB339}" type="presOf" srcId="{DC129620-4CE3-46BB-9873-255EF279E84A}" destId="{714C937A-810A-482B-82A9-D531544F5FAF}" srcOrd="0" destOrd="0" presId="urn:microsoft.com/office/officeart/2005/8/layout/venn3"/>
    <dgm:cxn modelId="{CE04618B-27B5-4F83-93AB-FF2B25A5626D}" type="presOf" srcId="{B7C5836D-BD11-4820-BAC1-8EE245927B09}" destId="{2C7C63DB-EC56-442E-A021-50D8D2F460A0}" srcOrd="0" destOrd="0" presId="urn:microsoft.com/office/officeart/2005/8/layout/venn3"/>
    <dgm:cxn modelId="{34D630A2-EF72-4837-9B9D-A2D3F7181628}" type="presOf" srcId="{EEFD8AE0-7AFB-45C5-B258-00B054CE9D4D}" destId="{A32CC1FF-EFCE-4B4F-A019-9E611E9047F6}" srcOrd="0" destOrd="0" presId="urn:microsoft.com/office/officeart/2005/8/layout/venn3"/>
    <dgm:cxn modelId="{1628AB5D-B859-4FF7-9134-A7E94761AF7C}" type="presOf" srcId="{4020DBBE-F1EF-49EB-830E-26571B906413}" destId="{10622945-5E09-44BB-B20D-4E5EE953F165}" srcOrd="0" destOrd="0" presId="urn:microsoft.com/office/officeart/2005/8/layout/venn3"/>
    <dgm:cxn modelId="{FA2E6E64-7DC2-40D0-B62F-62B050E4F06B}" srcId="{4020DBBE-F1EF-49EB-830E-26571B906413}" destId="{EEFD8AE0-7AFB-45C5-B258-00B054CE9D4D}" srcOrd="1" destOrd="0" parTransId="{472DF96C-239D-4A48-AEB4-E16CDC56D51F}" sibTransId="{5C4C3D95-27DE-4429-96E4-928E887E8A73}"/>
    <dgm:cxn modelId="{70710B05-2DFB-4390-A509-FA6B128DD86C}" type="presParOf" srcId="{10622945-5E09-44BB-B20D-4E5EE953F165}" destId="{B1F5D4FC-1B61-4FA3-A680-C2B2BC66F03B}" srcOrd="0" destOrd="0" presId="urn:microsoft.com/office/officeart/2005/8/layout/venn3"/>
    <dgm:cxn modelId="{AA97029D-836E-4B58-BA85-81C8FDE1223B}" type="presParOf" srcId="{10622945-5E09-44BB-B20D-4E5EE953F165}" destId="{B6DF85AB-54CC-47B5-963B-C1F7AEF56A3A}" srcOrd="1" destOrd="0" presId="urn:microsoft.com/office/officeart/2005/8/layout/venn3"/>
    <dgm:cxn modelId="{1EA9B1DD-AC9C-454A-9798-E2212783AE51}" type="presParOf" srcId="{10622945-5E09-44BB-B20D-4E5EE953F165}" destId="{A32CC1FF-EFCE-4B4F-A019-9E611E9047F6}" srcOrd="2" destOrd="0" presId="urn:microsoft.com/office/officeart/2005/8/layout/venn3"/>
    <dgm:cxn modelId="{7CF09598-7060-46DF-AFA2-80F87FCB0017}" type="presParOf" srcId="{10622945-5E09-44BB-B20D-4E5EE953F165}" destId="{F38563E1-D07F-4739-BF99-93754154C4FF}" srcOrd="3" destOrd="0" presId="urn:microsoft.com/office/officeart/2005/8/layout/venn3"/>
    <dgm:cxn modelId="{458A98F8-96BF-4828-ADDE-5F3237EC6002}" type="presParOf" srcId="{10622945-5E09-44BB-B20D-4E5EE953F165}" destId="{2C7C63DB-EC56-442E-A021-50D8D2F460A0}" srcOrd="4" destOrd="0" presId="urn:microsoft.com/office/officeart/2005/8/layout/venn3"/>
    <dgm:cxn modelId="{6F1B75E7-8EF0-400C-A93E-49567AA34B93}" type="presParOf" srcId="{10622945-5E09-44BB-B20D-4E5EE953F165}" destId="{B5A594E4-A6C0-4671-BF57-8FE0C5E38019}" srcOrd="5" destOrd="0" presId="urn:microsoft.com/office/officeart/2005/8/layout/venn3"/>
    <dgm:cxn modelId="{AB5A6964-284C-4026-A831-2529A74F5322}" type="presParOf" srcId="{10622945-5E09-44BB-B20D-4E5EE953F165}" destId="{714C937A-810A-482B-82A9-D531544F5FAF}" srcOrd="6" destOrd="0" presId="urn:microsoft.com/office/officeart/2005/8/layout/venn3"/>
  </dgm:cxnLst>
  <dgm:bg>
    <a:solidFill>
      <a:srgbClr val="00B0F0"/>
    </a:solidFill>
  </dgm:bg>
  <dgm:whole>
    <a:ln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20DBBE-F1EF-49EB-830E-26571B90641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EFD8AE0-7AFB-45C5-B258-00B054CE9D4D}">
      <dgm:prSet custT="1"/>
      <dgm:spPr/>
      <dgm:t>
        <a:bodyPr/>
        <a:lstStyle/>
        <a:p>
          <a:pPr rtl="0"/>
          <a:endParaRPr lang="it-IT" sz="2400" b="1" dirty="0"/>
        </a:p>
      </dgm:t>
    </dgm:pt>
    <dgm:pt modelId="{472DF96C-239D-4A48-AEB4-E16CDC56D51F}" type="parTrans" cxnId="{FA2E6E64-7DC2-40D0-B62F-62B050E4F06B}">
      <dgm:prSet/>
      <dgm:spPr/>
      <dgm:t>
        <a:bodyPr/>
        <a:lstStyle/>
        <a:p>
          <a:endParaRPr lang="it-IT"/>
        </a:p>
      </dgm:t>
    </dgm:pt>
    <dgm:pt modelId="{5C4C3D95-27DE-4429-96E4-928E887E8A73}" type="sibTrans" cxnId="{FA2E6E64-7DC2-40D0-B62F-62B050E4F06B}">
      <dgm:prSet/>
      <dgm:spPr/>
      <dgm:t>
        <a:bodyPr/>
        <a:lstStyle/>
        <a:p>
          <a:endParaRPr lang="it-IT"/>
        </a:p>
      </dgm:t>
    </dgm:pt>
    <dgm:pt modelId="{B7C5836D-BD11-4820-BAC1-8EE245927B09}">
      <dgm:prSet custT="1"/>
      <dgm:spPr/>
      <dgm:t>
        <a:bodyPr/>
        <a:lstStyle/>
        <a:p>
          <a:pPr rtl="0"/>
          <a:r>
            <a:rPr lang="it-IT" sz="2700" dirty="0" smtClean="0"/>
            <a:t> </a:t>
          </a:r>
          <a:endParaRPr lang="it-IT" sz="2400" b="1" dirty="0"/>
        </a:p>
      </dgm:t>
    </dgm:pt>
    <dgm:pt modelId="{3AB81CCF-F7B6-4972-B939-959A76B2BE3D}" type="parTrans" cxnId="{E8A9BB74-C4E9-42ED-905D-EF50C0D8FEF6}">
      <dgm:prSet/>
      <dgm:spPr/>
      <dgm:t>
        <a:bodyPr/>
        <a:lstStyle/>
        <a:p>
          <a:endParaRPr lang="it-IT"/>
        </a:p>
      </dgm:t>
    </dgm:pt>
    <dgm:pt modelId="{44A717BD-7A70-4A8B-949B-36857ACDA290}" type="sibTrans" cxnId="{E8A9BB74-C4E9-42ED-905D-EF50C0D8FEF6}">
      <dgm:prSet/>
      <dgm:spPr/>
      <dgm:t>
        <a:bodyPr/>
        <a:lstStyle/>
        <a:p>
          <a:endParaRPr lang="it-IT"/>
        </a:p>
      </dgm:t>
    </dgm:pt>
    <dgm:pt modelId="{DC129620-4CE3-46BB-9873-255EF279E84A}">
      <dgm:prSet custT="1"/>
      <dgm:spPr/>
      <dgm:t>
        <a:bodyPr/>
        <a:lstStyle/>
        <a:p>
          <a:pPr algn="ctr" rtl="0"/>
          <a:endParaRPr lang="it-IT" sz="1600" b="1" dirty="0"/>
        </a:p>
      </dgm:t>
    </dgm:pt>
    <dgm:pt modelId="{57ED6E9D-7922-47AF-991F-6987A793C77E}" type="parTrans" cxnId="{7FEAC399-6793-48F8-AD6D-DCB191AB7A03}">
      <dgm:prSet/>
      <dgm:spPr/>
      <dgm:t>
        <a:bodyPr/>
        <a:lstStyle/>
        <a:p>
          <a:endParaRPr lang="it-IT"/>
        </a:p>
      </dgm:t>
    </dgm:pt>
    <dgm:pt modelId="{CDC81F77-ED46-463D-9DB4-F5F61EFCBDB9}" type="sibTrans" cxnId="{7FEAC399-6793-48F8-AD6D-DCB191AB7A03}">
      <dgm:prSet/>
      <dgm:spPr/>
      <dgm:t>
        <a:bodyPr/>
        <a:lstStyle/>
        <a:p>
          <a:endParaRPr lang="it-IT"/>
        </a:p>
      </dgm:t>
    </dgm:pt>
    <dgm:pt modelId="{57256047-2DFF-4A8F-BEA7-0176146F5277}">
      <dgm:prSet custT="1"/>
      <dgm:spPr/>
      <dgm:t>
        <a:bodyPr/>
        <a:lstStyle/>
        <a:p>
          <a:r>
            <a:rPr lang="it-IT" sz="2400" b="1" dirty="0" smtClean="0"/>
            <a:t>GIRA</a:t>
          </a:r>
          <a:endParaRPr lang="it-IT" sz="2400" b="1" dirty="0"/>
        </a:p>
      </dgm:t>
    </dgm:pt>
    <dgm:pt modelId="{93FC9E6F-AB4E-41F3-BD26-4567A27A0582}" type="parTrans" cxnId="{4DB78A52-EE8B-44F2-AF31-38CF2E4A32BD}">
      <dgm:prSet/>
      <dgm:spPr/>
      <dgm:t>
        <a:bodyPr/>
        <a:lstStyle/>
        <a:p>
          <a:endParaRPr lang="it-IT"/>
        </a:p>
      </dgm:t>
    </dgm:pt>
    <dgm:pt modelId="{A3AB64E5-FFF8-4FDF-82BF-91D30F1CFA47}" type="sibTrans" cxnId="{4DB78A52-EE8B-44F2-AF31-38CF2E4A32BD}">
      <dgm:prSet/>
      <dgm:spPr/>
      <dgm:t>
        <a:bodyPr/>
        <a:lstStyle/>
        <a:p>
          <a:endParaRPr lang="it-IT"/>
        </a:p>
      </dgm:t>
    </dgm:pt>
    <dgm:pt modelId="{10622945-5E09-44BB-B20D-4E5EE953F165}" type="pres">
      <dgm:prSet presAssocID="{4020DBBE-F1EF-49EB-830E-26571B9064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547048C-2976-4B18-A649-684DDD4C600E}" type="pres">
      <dgm:prSet presAssocID="{57256047-2DFF-4A8F-BEA7-0176146F5277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8F7476-58C4-4A08-8F0D-62ECE8868AA7}" type="pres">
      <dgm:prSet presAssocID="{A3AB64E5-FFF8-4FDF-82BF-91D30F1CFA47}" presName="space" presStyleCnt="0"/>
      <dgm:spPr/>
    </dgm:pt>
    <dgm:pt modelId="{A32CC1FF-EFCE-4B4F-A019-9E611E9047F6}" type="pres">
      <dgm:prSet presAssocID="{EEFD8AE0-7AFB-45C5-B258-00B054CE9D4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8563E1-D07F-4739-BF99-93754154C4FF}" type="pres">
      <dgm:prSet presAssocID="{5C4C3D95-27DE-4429-96E4-928E887E8A73}" presName="space" presStyleCnt="0"/>
      <dgm:spPr/>
    </dgm:pt>
    <dgm:pt modelId="{2C7C63DB-EC56-442E-A021-50D8D2F460A0}" type="pres">
      <dgm:prSet presAssocID="{B7C5836D-BD11-4820-BAC1-8EE245927B09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A594E4-A6C0-4671-BF57-8FE0C5E38019}" type="pres">
      <dgm:prSet presAssocID="{44A717BD-7A70-4A8B-949B-36857ACDA290}" presName="space" presStyleCnt="0"/>
      <dgm:spPr/>
    </dgm:pt>
    <dgm:pt modelId="{714C937A-810A-482B-82A9-D531544F5FAF}" type="pres">
      <dgm:prSet presAssocID="{DC129620-4CE3-46BB-9873-255EF279E84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DB78A52-EE8B-44F2-AF31-38CF2E4A32BD}" srcId="{4020DBBE-F1EF-49EB-830E-26571B906413}" destId="{57256047-2DFF-4A8F-BEA7-0176146F5277}" srcOrd="0" destOrd="0" parTransId="{93FC9E6F-AB4E-41F3-BD26-4567A27A0582}" sibTransId="{A3AB64E5-FFF8-4FDF-82BF-91D30F1CFA47}"/>
    <dgm:cxn modelId="{926471E9-AE40-4F3E-A6ED-AB3481A4B4D0}" type="presOf" srcId="{57256047-2DFF-4A8F-BEA7-0176146F5277}" destId="{8547048C-2976-4B18-A649-684DDD4C600E}" srcOrd="0" destOrd="0" presId="urn:microsoft.com/office/officeart/2005/8/layout/venn3"/>
    <dgm:cxn modelId="{BE43AB10-EAF9-4CE3-A2BF-F9E0DA7719FA}" type="presOf" srcId="{DC129620-4CE3-46BB-9873-255EF279E84A}" destId="{714C937A-810A-482B-82A9-D531544F5FAF}" srcOrd="0" destOrd="0" presId="urn:microsoft.com/office/officeart/2005/8/layout/venn3"/>
    <dgm:cxn modelId="{F9FAFC08-7096-492D-A157-7E06827C25C4}" type="presOf" srcId="{EEFD8AE0-7AFB-45C5-B258-00B054CE9D4D}" destId="{A32CC1FF-EFCE-4B4F-A019-9E611E9047F6}" srcOrd="0" destOrd="0" presId="urn:microsoft.com/office/officeart/2005/8/layout/venn3"/>
    <dgm:cxn modelId="{E8A9BB74-C4E9-42ED-905D-EF50C0D8FEF6}" srcId="{4020DBBE-F1EF-49EB-830E-26571B906413}" destId="{B7C5836D-BD11-4820-BAC1-8EE245927B09}" srcOrd="2" destOrd="0" parTransId="{3AB81CCF-F7B6-4972-B939-959A76B2BE3D}" sibTransId="{44A717BD-7A70-4A8B-949B-36857ACDA290}"/>
    <dgm:cxn modelId="{8BD9A4D3-CA60-4001-ADE6-A904C76B5322}" type="presOf" srcId="{B7C5836D-BD11-4820-BAC1-8EE245927B09}" destId="{2C7C63DB-EC56-442E-A021-50D8D2F460A0}" srcOrd="0" destOrd="0" presId="urn:microsoft.com/office/officeart/2005/8/layout/venn3"/>
    <dgm:cxn modelId="{696354D1-B548-4F4F-B75E-09EF33048C38}" type="presOf" srcId="{4020DBBE-F1EF-49EB-830E-26571B906413}" destId="{10622945-5E09-44BB-B20D-4E5EE953F165}" srcOrd="0" destOrd="0" presId="urn:microsoft.com/office/officeart/2005/8/layout/venn3"/>
    <dgm:cxn modelId="{7FEAC399-6793-48F8-AD6D-DCB191AB7A03}" srcId="{4020DBBE-F1EF-49EB-830E-26571B906413}" destId="{DC129620-4CE3-46BB-9873-255EF279E84A}" srcOrd="3" destOrd="0" parTransId="{57ED6E9D-7922-47AF-991F-6987A793C77E}" sibTransId="{CDC81F77-ED46-463D-9DB4-F5F61EFCBDB9}"/>
    <dgm:cxn modelId="{FA2E6E64-7DC2-40D0-B62F-62B050E4F06B}" srcId="{4020DBBE-F1EF-49EB-830E-26571B906413}" destId="{EEFD8AE0-7AFB-45C5-B258-00B054CE9D4D}" srcOrd="1" destOrd="0" parTransId="{472DF96C-239D-4A48-AEB4-E16CDC56D51F}" sibTransId="{5C4C3D95-27DE-4429-96E4-928E887E8A73}"/>
    <dgm:cxn modelId="{87AD21B8-8A5B-4953-8565-3CEFB2DC3347}" type="presParOf" srcId="{10622945-5E09-44BB-B20D-4E5EE953F165}" destId="{8547048C-2976-4B18-A649-684DDD4C600E}" srcOrd="0" destOrd="0" presId="urn:microsoft.com/office/officeart/2005/8/layout/venn3"/>
    <dgm:cxn modelId="{FDCDCFAB-B446-411E-9351-ABE2FD39D9A8}" type="presParOf" srcId="{10622945-5E09-44BB-B20D-4E5EE953F165}" destId="{1C8F7476-58C4-4A08-8F0D-62ECE8868AA7}" srcOrd="1" destOrd="0" presId="urn:microsoft.com/office/officeart/2005/8/layout/venn3"/>
    <dgm:cxn modelId="{BA7011A6-C8F7-4D0D-BE6A-815907C5A577}" type="presParOf" srcId="{10622945-5E09-44BB-B20D-4E5EE953F165}" destId="{A32CC1FF-EFCE-4B4F-A019-9E611E9047F6}" srcOrd="2" destOrd="0" presId="urn:microsoft.com/office/officeart/2005/8/layout/venn3"/>
    <dgm:cxn modelId="{4C2A8D73-9FCA-49F3-A5A8-F7AE357408B8}" type="presParOf" srcId="{10622945-5E09-44BB-B20D-4E5EE953F165}" destId="{F38563E1-D07F-4739-BF99-93754154C4FF}" srcOrd="3" destOrd="0" presId="urn:microsoft.com/office/officeart/2005/8/layout/venn3"/>
    <dgm:cxn modelId="{2D48CF7A-73B8-4302-A457-2D511FC7EF78}" type="presParOf" srcId="{10622945-5E09-44BB-B20D-4E5EE953F165}" destId="{2C7C63DB-EC56-442E-A021-50D8D2F460A0}" srcOrd="4" destOrd="0" presId="urn:microsoft.com/office/officeart/2005/8/layout/venn3"/>
    <dgm:cxn modelId="{898C5496-3C21-4850-8A57-222E759CE528}" type="presParOf" srcId="{10622945-5E09-44BB-B20D-4E5EE953F165}" destId="{B5A594E4-A6C0-4671-BF57-8FE0C5E38019}" srcOrd="5" destOrd="0" presId="urn:microsoft.com/office/officeart/2005/8/layout/venn3"/>
    <dgm:cxn modelId="{F0128CC7-9808-4A8A-B594-A94794959B8F}" type="presParOf" srcId="{10622945-5E09-44BB-B20D-4E5EE953F165}" destId="{714C937A-810A-482B-82A9-D531544F5FAF}" srcOrd="6" destOrd="0" presId="urn:microsoft.com/office/officeart/2005/8/layout/venn3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20DBBE-F1EF-49EB-830E-26571B90641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EFD8AE0-7AFB-45C5-B258-00B054CE9D4D}">
      <dgm:prSet custT="1"/>
      <dgm:spPr/>
      <dgm:t>
        <a:bodyPr/>
        <a:lstStyle/>
        <a:p>
          <a:pPr rtl="0"/>
          <a:r>
            <a:rPr lang="it-IT" sz="1200" b="1" dirty="0" smtClean="0"/>
            <a:t>MOBILE</a:t>
          </a:r>
          <a:endParaRPr lang="it-IT" sz="1200" b="1" dirty="0"/>
        </a:p>
      </dgm:t>
    </dgm:pt>
    <dgm:pt modelId="{472DF96C-239D-4A48-AEB4-E16CDC56D51F}" type="parTrans" cxnId="{FA2E6E64-7DC2-40D0-B62F-62B050E4F06B}">
      <dgm:prSet/>
      <dgm:spPr/>
      <dgm:t>
        <a:bodyPr/>
        <a:lstStyle/>
        <a:p>
          <a:endParaRPr lang="it-IT"/>
        </a:p>
      </dgm:t>
    </dgm:pt>
    <dgm:pt modelId="{5C4C3D95-27DE-4429-96E4-928E887E8A73}" type="sibTrans" cxnId="{FA2E6E64-7DC2-40D0-B62F-62B050E4F06B}">
      <dgm:prSet/>
      <dgm:spPr/>
      <dgm:t>
        <a:bodyPr/>
        <a:lstStyle/>
        <a:p>
          <a:endParaRPr lang="it-IT"/>
        </a:p>
      </dgm:t>
    </dgm:pt>
    <dgm:pt modelId="{B7C5836D-BD11-4820-BAC1-8EE245927B09}">
      <dgm:prSet custT="1"/>
      <dgm:spPr/>
      <dgm:t>
        <a:bodyPr/>
        <a:lstStyle/>
        <a:p>
          <a:pPr rtl="0"/>
          <a:r>
            <a:rPr lang="it-IT" sz="1800" b="1" dirty="0" smtClean="0"/>
            <a:t>GOL</a:t>
          </a:r>
          <a:r>
            <a:rPr lang="it-IT" sz="1800" dirty="0" smtClean="0"/>
            <a:t> </a:t>
          </a:r>
          <a:endParaRPr lang="it-IT" sz="1800" dirty="0"/>
        </a:p>
      </dgm:t>
    </dgm:pt>
    <dgm:pt modelId="{3AB81CCF-F7B6-4972-B939-959A76B2BE3D}" type="parTrans" cxnId="{E8A9BB74-C4E9-42ED-905D-EF50C0D8FEF6}">
      <dgm:prSet/>
      <dgm:spPr/>
      <dgm:t>
        <a:bodyPr/>
        <a:lstStyle/>
        <a:p>
          <a:endParaRPr lang="it-IT"/>
        </a:p>
      </dgm:t>
    </dgm:pt>
    <dgm:pt modelId="{44A717BD-7A70-4A8B-949B-36857ACDA290}" type="sibTrans" cxnId="{E8A9BB74-C4E9-42ED-905D-EF50C0D8FEF6}">
      <dgm:prSet/>
      <dgm:spPr/>
      <dgm:t>
        <a:bodyPr/>
        <a:lstStyle/>
        <a:p>
          <a:endParaRPr lang="it-IT"/>
        </a:p>
      </dgm:t>
    </dgm:pt>
    <dgm:pt modelId="{DC129620-4CE3-46BB-9873-255EF279E84A}">
      <dgm:prSet/>
      <dgm:spPr/>
      <dgm:t>
        <a:bodyPr/>
        <a:lstStyle/>
        <a:p>
          <a:pPr rtl="0"/>
          <a:r>
            <a:rPr lang="it-IT" b="1" dirty="0" smtClean="0"/>
            <a:t>COSCIENZA</a:t>
          </a:r>
          <a:endParaRPr lang="it-IT" b="1" dirty="0"/>
        </a:p>
      </dgm:t>
    </dgm:pt>
    <dgm:pt modelId="{57ED6E9D-7922-47AF-991F-6987A793C77E}" type="parTrans" cxnId="{7FEAC399-6793-48F8-AD6D-DCB191AB7A03}">
      <dgm:prSet/>
      <dgm:spPr/>
      <dgm:t>
        <a:bodyPr/>
        <a:lstStyle/>
        <a:p>
          <a:endParaRPr lang="it-IT"/>
        </a:p>
      </dgm:t>
    </dgm:pt>
    <dgm:pt modelId="{CDC81F77-ED46-463D-9DB4-F5F61EFCBDB9}" type="sibTrans" cxnId="{7FEAC399-6793-48F8-AD6D-DCB191AB7A03}">
      <dgm:prSet/>
      <dgm:spPr/>
      <dgm:t>
        <a:bodyPr/>
        <a:lstStyle/>
        <a:p>
          <a:endParaRPr lang="it-IT"/>
        </a:p>
      </dgm:t>
    </dgm:pt>
    <dgm:pt modelId="{B78ABAB6-7965-4AC8-B573-4B37F0FE81F9}">
      <dgm:prSet/>
      <dgm:spPr/>
      <dgm:t>
        <a:bodyPr/>
        <a:lstStyle/>
        <a:p>
          <a:endParaRPr lang="it-IT"/>
        </a:p>
      </dgm:t>
    </dgm:pt>
    <dgm:pt modelId="{CD502CEF-5C37-4CA2-8CDB-6CA1DC54E4CB}" type="parTrans" cxnId="{D22B81D3-82FA-4C5B-88A4-11AAA0FE7610}">
      <dgm:prSet/>
      <dgm:spPr/>
      <dgm:t>
        <a:bodyPr/>
        <a:lstStyle/>
        <a:p>
          <a:endParaRPr lang="it-IT"/>
        </a:p>
      </dgm:t>
    </dgm:pt>
    <dgm:pt modelId="{1C3ABDF8-55E9-473F-9530-35C2E7CB6874}" type="sibTrans" cxnId="{D22B81D3-82FA-4C5B-88A4-11AAA0FE7610}">
      <dgm:prSet/>
      <dgm:spPr/>
      <dgm:t>
        <a:bodyPr/>
        <a:lstStyle/>
        <a:p>
          <a:endParaRPr lang="it-IT"/>
        </a:p>
      </dgm:t>
    </dgm:pt>
    <dgm:pt modelId="{10622945-5E09-44BB-B20D-4E5EE953F165}" type="pres">
      <dgm:prSet presAssocID="{4020DBBE-F1EF-49EB-830E-26571B9064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32CC1FF-EFCE-4B4F-A019-9E611E9047F6}" type="pres">
      <dgm:prSet presAssocID="{EEFD8AE0-7AFB-45C5-B258-00B054CE9D4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8563E1-D07F-4739-BF99-93754154C4FF}" type="pres">
      <dgm:prSet presAssocID="{5C4C3D95-27DE-4429-96E4-928E887E8A73}" presName="space" presStyleCnt="0"/>
      <dgm:spPr/>
    </dgm:pt>
    <dgm:pt modelId="{2C7C63DB-EC56-442E-A021-50D8D2F460A0}" type="pres">
      <dgm:prSet presAssocID="{B7C5836D-BD11-4820-BAC1-8EE245927B0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A594E4-A6C0-4671-BF57-8FE0C5E38019}" type="pres">
      <dgm:prSet presAssocID="{44A717BD-7A70-4A8B-949B-36857ACDA290}" presName="space" presStyleCnt="0"/>
      <dgm:spPr/>
    </dgm:pt>
    <dgm:pt modelId="{714C937A-810A-482B-82A9-D531544F5FAF}" type="pres">
      <dgm:prSet presAssocID="{DC129620-4CE3-46BB-9873-255EF279E84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D62F6F-F109-454E-8835-594685B8AC79}" type="pres">
      <dgm:prSet presAssocID="{CDC81F77-ED46-463D-9DB4-F5F61EFCBDB9}" presName="space" presStyleCnt="0"/>
      <dgm:spPr/>
    </dgm:pt>
    <dgm:pt modelId="{0BB41BF4-F5F5-40DD-AD19-C97CAA233C17}" type="pres">
      <dgm:prSet presAssocID="{B78ABAB6-7965-4AC8-B573-4B37F0FE81F9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CEF4202-D57E-4B89-9BE1-AB125A100FC7}" type="presOf" srcId="{4020DBBE-F1EF-49EB-830E-26571B906413}" destId="{10622945-5E09-44BB-B20D-4E5EE953F165}" srcOrd="0" destOrd="0" presId="urn:microsoft.com/office/officeart/2005/8/layout/venn3"/>
    <dgm:cxn modelId="{DBA20F3C-6610-4460-9761-517B91E2DEAF}" type="presOf" srcId="{DC129620-4CE3-46BB-9873-255EF279E84A}" destId="{714C937A-810A-482B-82A9-D531544F5FAF}" srcOrd="0" destOrd="0" presId="urn:microsoft.com/office/officeart/2005/8/layout/venn3"/>
    <dgm:cxn modelId="{D99425BD-258E-4C03-A36C-299F2876EE9C}" type="presOf" srcId="{B78ABAB6-7965-4AC8-B573-4B37F0FE81F9}" destId="{0BB41BF4-F5F5-40DD-AD19-C97CAA233C17}" srcOrd="0" destOrd="0" presId="urn:microsoft.com/office/officeart/2005/8/layout/venn3"/>
    <dgm:cxn modelId="{E8A9BB74-C4E9-42ED-905D-EF50C0D8FEF6}" srcId="{4020DBBE-F1EF-49EB-830E-26571B906413}" destId="{B7C5836D-BD11-4820-BAC1-8EE245927B09}" srcOrd="1" destOrd="0" parTransId="{3AB81CCF-F7B6-4972-B939-959A76B2BE3D}" sibTransId="{44A717BD-7A70-4A8B-949B-36857ACDA290}"/>
    <dgm:cxn modelId="{B66804E8-6565-4A38-B8CA-4201F38CB30D}" type="presOf" srcId="{EEFD8AE0-7AFB-45C5-B258-00B054CE9D4D}" destId="{A32CC1FF-EFCE-4B4F-A019-9E611E9047F6}" srcOrd="0" destOrd="0" presId="urn:microsoft.com/office/officeart/2005/8/layout/venn3"/>
    <dgm:cxn modelId="{FA2E6E64-7DC2-40D0-B62F-62B050E4F06B}" srcId="{4020DBBE-F1EF-49EB-830E-26571B906413}" destId="{EEFD8AE0-7AFB-45C5-B258-00B054CE9D4D}" srcOrd="0" destOrd="0" parTransId="{472DF96C-239D-4A48-AEB4-E16CDC56D51F}" sibTransId="{5C4C3D95-27DE-4429-96E4-928E887E8A73}"/>
    <dgm:cxn modelId="{0540056E-23B9-47A7-B2D4-D50D5F8E6BBC}" type="presOf" srcId="{B7C5836D-BD11-4820-BAC1-8EE245927B09}" destId="{2C7C63DB-EC56-442E-A021-50D8D2F460A0}" srcOrd="0" destOrd="0" presId="urn:microsoft.com/office/officeart/2005/8/layout/venn3"/>
    <dgm:cxn modelId="{D22B81D3-82FA-4C5B-88A4-11AAA0FE7610}" srcId="{4020DBBE-F1EF-49EB-830E-26571B906413}" destId="{B78ABAB6-7965-4AC8-B573-4B37F0FE81F9}" srcOrd="3" destOrd="0" parTransId="{CD502CEF-5C37-4CA2-8CDB-6CA1DC54E4CB}" sibTransId="{1C3ABDF8-55E9-473F-9530-35C2E7CB6874}"/>
    <dgm:cxn modelId="{7FEAC399-6793-48F8-AD6D-DCB191AB7A03}" srcId="{4020DBBE-F1EF-49EB-830E-26571B906413}" destId="{DC129620-4CE3-46BB-9873-255EF279E84A}" srcOrd="2" destOrd="0" parTransId="{57ED6E9D-7922-47AF-991F-6987A793C77E}" sibTransId="{CDC81F77-ED46-463D-9DB4-F5F61EFCBDB9}"/>
    <dgm:cxn modelId="{47DEF3C1-FB26-4C19-B0F3-1524AAB9D694}" type="presParOf" srcId="{10622945-5E09-44BB-B20D-4E5EE953F165}" destId="{A32CC1FF-EFCE-4B4F-A019-9E611E9047F6}" srcOrd="0" destOrd="0" presId="urn:microsoft.com/office/officeart/2005/8/layout/venn3"/>
    <dgm:cxn modelId="{7D4FBC00-2E87-453A-8DE0-BC2EA46AC4CC}" type="presParOf" srcId="{10622945-5E09-44BB-B20D-4E5EE953F165}" destId="{F38563E1-D07F-4739-BF99-93754154C4FF}" srcOrd="1" destOrd="0" presId="urn:microsoft.com/office/officeart/2005/8/layout/venn3"/>
    <dgm:cxn modelId="{58A46EBC-B464-4ACB-BE4B-A7213BB856CF}" type="presParOf" srcId="{10622945-5E09-44BB-B20D-4E5EE953F165}" destId="{2C7C63DB-EC56-442E-A021-50D8D2F460A0}" srcOrd="2" destOrd="0" presId="urn:microsoft.com/office/officeart/2005/8/layout/venn3"/>
    <dgm:cxn modelId="{1DC00103-EC0D-479A-95FB-3252D576889E}" type="presParOf" srcId="{10622945-5E09-44BB-B20D-4E5EE953F165}" destId="{B5A594E4-A6C0-4671-BF57-8FE0C5E38019}" srcOrd="3" destOrd="0" presId="urn:microsoft.com/office/officeart/2005/8/layout/venn3"/>
    <dgm:cxn modelId="{734F4655-6A05-4E6A-B701-B5168149B5E5}" type="presParOf" srcId="{10622945-5E09-44BB-B20D-4E5EE953F165}" destId="{714C937A-810A-482B-82A9-D531544F5FAF}" srcOrd="4" destOrd="0" presId="urn:microsoft.com/office/officeart/2005/8/layout/venn3"/>
    <dgm:cxn modelId="{152842B5-7C47-4B8D-84EF-5A91857A4502}" type="presParOf" srcId="{10622945-5E09-44BB-B20D-4E5EE953F165}" destId="{45D62F6F-F109-454E-8835-594685B8AC79}" srcOrd="5" destOrd="0" presId="urn:microsoft.com/office/officeart/2005/8/layout/venn3"/>
    <dgm:cxn modelId="{A1C8E7C3-2166-4149-8565-FD535542A433}" type="presParOf" srcId="{10622945-5E09-44BB-B20D-4E5EE953F165}" destId="{0BB41BF4-F5F5-40DD-AD19-C97CAA233C17}" srcOrd="6" destOrd="0" presId="urn:microsoft.com/office/officeart/2005/8/layout/venn3"/>
  </dgm:cxnLst>
  <dgm:bg>
    <a:solidFill>
      <a:srgbClr val="00B0F0"/>
    </a:solidFill>
  </dgm:bg>
  <dgm:whole>
    <a:ln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5CF4E-59FE-44E4-9CEB-F13308770A2C}">
      <dsp:nvSpPr>
        <dsp:cNvPr id="0" name=""/>
        <dsp:cNvSpPr/>
      </dsp:nvSpPr>
      <dsp:spPr>
        <a:xfrm rot="5400000">
          <a:off x="4891883" y="-1785901"/>
          <a:ext cx="1318083" cy="52244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>
              <a:latin typeface="Ebrima" pitchFamily="2" charset="0"/>
              <a:ea typeface="Ebrima" pitchFamily="2" charset="0"/>
              <a:cs typeface="Ebrima" pitchFamily="2" charset="0"/>
            </a:rPr>
            <a:t>Ordinare più elementi di un insieme in classi</a:t>
          </a:r>
          <a:endParaRPr lang="it-IT" sz="2400" kern="1200" dirty="0"/>
        </a:p>
      </dsp:txBody>
      <dsp:txXfrm rot="-5400000">
        <a:off x="2938725" y="231601"/>
        <a:ext cx="5160056" cy="1189395"/>
      </dsp:txXfrm>
    </dsp:sp>
    <dsp:sp modelId="{63473D65-E0CD-4AD1-B9B2-D7C9C4B5342B}">
      <dsp:nvSpPr>
        <dsp:cNvPr id="0" name=""/>
        <dsp:cNvSpPr/>
      </dsp:nvSpPr>
      <dsp:spPr>
        <a:xfrm>
          <a:off x="0" y="2496"/>
          <a:ext cx="2938725" cy="16476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 smtClean="0">
              <a:solidFill>
                <a:schemeClr val="tx1"/>
              </a:solidFill>
            </a:rPr>
            <a:t>CLASSIFICARE</a:t>
          </a:r>
          <a:endParaRPr lang="it-IT" sz="2900" b="1" kern="1200" dirty="0">
            <a:solidFill>
              <a:schemeClr val="tx1"/>
            </a:solidFill>
          </a:endParaRPr>
        </a:p>
      </dsp:txBody>
      <dsp:txXfrm>
        <a:off x="80429" y="82925"/>
        <a:ext cx="2777867" cy="1486746"/>
      </dsp:txXfrm>
    </dsp:sp>
    <dsp:sp modelId="{B8C28285-538F-4B1A-82A4-E037BAD67774}">
      <dsp:nvSpPr>
        <dsp:cNvPr id="0" name=""/>
        <dsp:cNvSpPr/>
      </dsp:nvSpPr>
      <dsp:spPr>
        <a:xfrm rot="5400000">
          <a:off x="4891883" y="-55916"/>
          <a:ext cx="1318083" cy="5224400"/>
        </a:xfrm>
        <a:prstGeom prst="round2SameRect">
          <a:avLst/>
        </a:prstGeom>
        <a:solidFill>
          <a:schemeClr val="accent3">
            <a:tint val="40000"/>
            <a:alpha val="90000"/>
            <a:hueOff val="5576486"/>
            <a:satOff val="-34532"/>
            <a:lumOff val="-2241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5576486"/>
              <a:satOff val="-34532"/>
              <a:lumOff val="-22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smtClean="0">
              <a:latin typeface="Ebrima" pitchFamily="2" charset="0"/>
              <a:ea typeface="Ebrima" pitchFamily="2" charset="0"/>
              <a:cs typeface="Ebrima" pitchFamily="2" charset="0"/>
            </a:rPr>
            <a:t>Confrontare la grandezza da misurare con una misura campione</a:t>
          </a:r>
          <a:endParaRPr lang="it-IT" sz="2400" b="1" kern="1200" dirty="0"/>
        </a:p>
      </dsp:txBody>
      <dsp:txXfrm rot="-5400000">
        <a:off x="2938725" y="1961586"/>
        <a:ext cx="5160056" cy="1189395"/>
      </dsp:txXfrm>
    </dsp:sp>
    <dsp:sp modelId="{AC94E03E-A32B-43D5-B8BD-1D4CFC5F30D2}">
      <dsp:nvSpPr>
        <dsp:cNvPr id="0" name=""/>
        <dsp:cNvSpPr/>
      </dsp:nvSpPr>
      <dsp:spPr>
        <a:xfrm>
          <a:off x="0" y="1732481"/>
          <a:ext cx="2938725" cy="1647604"/>
        </a:xfrm>
        <a:prstGeom prst="roundRect">
          <a:avLst/>
        </a:prstGeom>
        <a:gradFill rotWithShape="0">
          <a:gsLst>
            <a:gs pos="0">
              <a:schemeClr val="accent3">
                <a:hueOff val="4927703"/>
                <a:satOff val="-26639"/>
                <a:lumOff val="-980"/>
                <a:alphaOff val="0"/>
              </a:schemeClr>
            </a:gs>
            <a:gs pos="90000">
              <a:schemeClr val="accent3">
                <a:hueOff val="4927703"/>
                <a:satOff val="-26639"/>
                <a:lumOff val="-980"/>
                <a:alphaOff val="0"/>
                <a:shade val="100000"/>
                <a:satMod val="105000"/>
              </a:schemeClr>
            </a:gs>
            <a:gs pos="100000">
              <a:schemeClr val="accent3">
                <a:hueOff val="4927703"/>
                <a:satOff val="-26639"/>
                <a:lumOff val="-98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 smtClean="0">
              <a:solidFill>
                <a:schemeClr val="tx1"/>
              </a:solidFill>
            </a:rPr>
            <a:t>MISURARE</a:t>
          </a:r>
          <a:endParaRPr lang="it-IT" sz="2900" b="1" kern="1200" dirty="0">
            <a:solidFill>
              <a:schemeClr val="tx1"/>
            </a:solidFill>
          </a:endParaRPr>
        </a:p>
      </dsp:txBody>
      <dsp:txXfrm>
        <a:off x="80429" y="1812910"/>
        <a:ext cx="2777867" cy="1486746"/>
      </dsp:txXfrm>
    </dsp:sp>
    <dsp:sp modelId="{DF99A87A-7729-4818-BA75-7FE8DC86A58F}">
      <dsp:nvSpPr>
        <dsp:cNvPr id="0" name=""/>
        <dsp:cNvSpPr/>
      </dsp:nvSpPr>
      <dsp:spPr>
        <a:xfrm rot="5400000">
          <a:off x="4891883" y="1674069"/>
          <a:ext cx="1318083" cy="5224400"/>
        </a:xfrm>
        <a:prstGeom prst="round2SameRect">
          <a:avLst/>
        </a:prstGeom>
        <a:solidFill>
          <a:schemeClr val="accent3">
            <a:tint val="40000"/>
            <a:alpha val="90000"/>
            <a:hueOff val="11152972"/>
            <a:satOff val="-69064"/>
            <a:lumOff val="-4482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11152972"/>
              <a:satOff val="-69064"/>
              <a:lumOff val="-44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smtClean="0">
              <a:latin typeface="Ebrima" pitchFamily="2" charset="0"/>
              <a:ea typeface="Ebrima" pitchFamily="2" charset="0"/>
              <a:cs typeface="Ebrima" pitchFamily="2" charset="0"/>
            </a:rPr>
            <a:t>Determinare un valore in modo soggettivo e approssimativo</a:t>
          </a:r>
          <a:endParaRPr lang="it-IT" sz="2400" kern="1200" dirty="0"/>
        </a:p>
      </dsp:txBody>
      <dsp:txXfrm rot="-5400000">
        <a:off x="2938725" y="3691571"/>
        <a:ext cx="5160056" cy="1189395"/>
      </dsp:txXfrm>
    </dsp:sp>
    <dsp:sp modelId="{387C08A4-EAFE-49CF-A4F7-98D30CE1DAC9}">
      <dsp:nvSpPr>
        <dsp:cNvPr id="0" name=""/>
        <dsp:cNvSpPr/>
      </dsp:nvSpPr>
      <dsp:spPr>
        <a:xfrm>
          <a:off x="0" y="3462466"/>
          <a:ext cx="2938725" cy="1647604"/>
        </a:xfrm>
        <a:prstGeom prst="roundRect">
          <a:avLst/>
        </a:prstGeom>
        <a:gradFill rotWithShape="0">
          <a:gsLst>
            <a:gs pos="0">
              <a:schemeClr val="accent3">
                <a:hueOff val="9855406"/>
                <a:satOff val="-53278"/>
                <a:lumOff val="-1961"/>
                <a:alphaOff val="0"/>
              </a:schemeClr>
            </a:gs>
            <a:gs pos="90000">
              <a:schemeClr val="accent3">
                <a:hueOff val="9855406"/>
                <a:satOff val="-53278"/>
                <a:lumOff val="-1961"/>
                <a:alphaOff val="0"/>
                <a:shade val="100000"/>
                <a:satMod val="105000"/>
              </a:schemeClr>
            </a:gs>
            <a:gs pos="100000">
              <a:schemeClr val="accent3">
                <a:hueOff val="9855406"/>
                <a:satOff val="-53278"/>
                <a:lumOff val="-1961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 smtClean="0">
              <a:solidFill>
                <a:schemeClr val="tx1"/>
              </a:solidFill>
            </a:rPr>
            <a:t>VALUTARE</a:t>
          </a:r>
          <a:endParaRPr lang="it-IT" sz="2900" b="1" kern="1200" dirty="0">
            <a:solidFill>
              <a:schemeClr val="tx1"/>
            </a:solidFill>
          </a:endParaRPr>
        </a:p>
      </dsp:txBody>
      <dsp:txXfrm>
        <a:off x="80429" y="3542895"/>
        <a:ext cx="2777867" cy="1486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CC1FF-EFCE-4B4F-A019-9E611E9047F6}">
      <dsp:nvSpPr>
        <dsp:cNvPr id="0" name=""/>
        <dsp:cNvSpPr/>
      </dsp:nvSpPr>
      <dsp:spPr>
        <a:xfrm>
          <a:off x="1233" y="339373"/>
          <a:ext cx="1238085" cy="1238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136" tIns="19050" rIns="68136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DANNO</a:t>
          </a:r>
          <a:endParaRPr lang="it-IT" sz="1500" b="1" kern="1200" dirty="0"/>
        </a:p>
      </dsp:txBody>
      <dsp:txXfrm>
        <a:off x="182546" y="520686"/>
        <a:ext cx="875459" cy="875459"/>
      </dsp:txXfrm>
    </dsp:sp>
    <dsp:sp modelId="{2C7C63DB-EC56-442E-A021-50D8D2F460A0}">
      <dsp:nvSpPr>
        <dsp:cNvPr id="0" name=""/>
        <dsp:cNvSpPr/>
      </dsp:nvSpPr>
      <dsp:spPr>
        <a:xfrm>
          <a:off x="991702" y="339373"/>
          <a:ext cx="1238085" cy="1238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136" tIns="19050" rIns="68136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LAVORO</a:t>
          </a:r>
          <a:r>
            <a:rPr lang="it-IT" sz="1500" kern="1200" dirty="0" smtClean="0"/>
            <a:t> </a:t>
          </a:r>
          <a:endParaRPr lang="it-IT" sz="1500" kern="1200" dirty="0"/>
        </a:p>
      </dsp:txBody>
      <dsp:txXfrm>
        <a:off x="1173015" y="520686"/>
        <a:ext cx="875459" cy="875459"/>
      </dsp:txXfrm>
    </dsp:sp>
    <dsp:sp modelId="{714C937A-810A-482B-82A9-D531544F5FAF}">
      <dsp:nvSpPr>
        <dsp:cNvPr id="0" name=""/>
        <dsp:cNvSpPr/>
      </dsp:nvSpPr>
      <dsp:spPr>
        <a:xfrm>
          <a:off x="1982171" y="339373"/>
          <a:ext cx="1238085" cy="1238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136" tIns="19050" rIns="68136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GIRO</a:t>
          </a:r>
          <a:endParaRPr lang="it-IT" sz="1500" b="1" kern="1200" dirty="0"/>
        </a:p>
      </dsp:txBody>
      <dsp:txXfrm>
        <a:off x="2163484" y="520686"/>
        <a:ext cx="875459" cy="875459"/>
      </dsp:txXfrm>
    </dsp:sp>
    <dsp:sp modelId="{029D3483-AFF5-4B1E-AEA1-6B9901D6B059}">
      <dsp:nvSpPr>
        <dsp:cNvPr id="0" name=""/>
        <dsp:cNvSpPr/>
      </dsp:nvSpPr>
      <dsp:spPr>
        <a:xfrm>
          <a:off x="2972640" y="339373"/>
          <a:ext cx="1238085" cy="1238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136" tIns="19050" rIns="68136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500" kern="1200"/>
        </a:p>
      </dsp:txBody>
      <dsp:txXfrm>
        <a:off x="3153953" y="520686"/>
        <a:ext cx="875459" cy="875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7048C-2976-4B18-A649-684DDD4C600E}">
      <dsp:nvSpPr>
        <dsp:cNvPr id="0" name=""/>
        <dsp:cNvSpPr/>
      </dsp:nvSpPr>
      <dsp:spPr>
        <a:xfrm>
          <a:off x="1233" y="281287"/>
          <a:ext cx="1238085" cy="1238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136" tIns="30480" rIns="68136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b="1" kern="1200" dirty="0"/>
        </a:p>
      </dsp:txBody>
      <dsp:txXfrm>
        <a:off x="182546" y="462600"/>
        <a:ext cx="875459" cy="875459"/>
      </dsp:txXfrm>
    </dsp:sp>
    <dsp:sp modelId="{A32CC1FF-EFCE-4B4F-A019-9E611E9047F6}">
      <dsp:nvSpPr>
        <dsp:cNvPr id="0" name=""/>
        <dsp:cNvSpPr/>
      </dsp:nvSpPr>
      <dsp:spPr>
        <a:xfrm>
          <a:off x="991702" y="281287"/>
          <a:ext cx="1238085" cy="1238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136" tIns="19050" rIns="68136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DANNO</a:t>
          </a:r>
          <a:endParaRPr lang="it-IT" sz="1500" b="1" kern="1200" dirty="0"/>
        </a:p>
      </dsp:txBody>
      <dsp:txXfrm>
        <a:off x="1173015" y="462600"/>
        <a:ext cx="875459" cy="875459"/>
      </dsp:txXfrm>
    </dsp:sp>
    <dsp:sp modelId="{2C7C63DB-EC56-442E-A021-50D8D2F460A0}">
      <dsp:nvSpPr>
        <dsp:cNvPr id="0" name=""/>
        <dsp:cNvSpPr/>
      </dsp:nvSpPr>
      <dsp:spPr>
        <a:xfrm>
          <a:off x="1982171" y="281287"/>
          <a:ext cx="1238085" cy="1238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136" tIns="19050" rIns="68136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LAVORO</a:t>
          </a:r>
          <a:r>
            <a:rPr lang="it-IT" sz="1500" kern="1200" dirty="0" smtClean="0"/>
            <a:t> </a:t>
          </a:r>
          <a:endParaRPr lang="it-IT" sz="1500" kern="1200" dirty="0"/>
        </a:p>
      </dsp:txBody>
      <dsp:txXfrm>
        <a:off x="2163484" y="462600"/>
        <a:ext cx="875459" cy="875459"/>
      </dsp:txXfrm>
    </dsp:sp>
    <dsp:sp modelId="{714C937A-810A-482B-82A9-D531544F5FAF}">
      <dsp:nvSpPr>
        <dsp:cNvPr id="0" name=""/>
        <dsp:cNvSpPr/>
      </dsp:nvSpPr>
      <dsp:spPr>
        <a:xfrm>
          <a:off x="2972640" y="281287"/>
          <a:ext cx="1238085" cy="1238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136" tIns="19050" rIns="68136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smtClean="0"/>
            <a:t>GIRO</a:t>
          </a:r>
          <a:endParaRPr lang="it-IT" sz="1500" b="1" kern="1200" dirty="0"/>
        </a:p>
      </dsp:txBody>
      <dsp:txXfrm>
        <a:off x="3153953" y="462600"/>
        <a:ext cx="875459" cy="8754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5D4FC-1B61-4FA3-A680-C2B2BC66F03B}">
      <dsp:nvSpPr>
        <dsp:cNvPr id="0" name=""/>
        <dsp:cNvSpPr/>
      </dsp:nvSpPr>
      <dsp:spPr>
        <a:xfrm>
          <a:off x="1233" y="281057"/>
          <a:ext cx="1238085" cy="1238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136" tIns="12700" rIns="68136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/>
        </a:p>
      </dsp:txBody>
      <dsp:txXfrm>
        <a:off x="182546" y="462370"/>
        <a:ext cx="875459" cy="875459"/>
      </dsp:txXfrm>
    </dsp:sp>
    <dsp:sp modelId="{A32CC1FF-EFCE-4B4F-A019-9E611E9047F6}">
      <dsp:nvSpPr>
        <dsp:cNvPr id="0" name=""/>
        <dsp:cNvSpPr/>
      </dsp:nvSpPr>
      <dsp:spPr>
        <a:xfrm>
          <a:off x="991702" y="281057"/>
          <a:ext cx="1238085" cy="1238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136" tIns="15240" rIns="68136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MOBILE</a:t>
          </a:r>
          <a:endParaRPr lang="it-IT" sz="1200" b="1" kern="1200" dirty="0"/>
        </a:p>
      </dsp:txBody>
      <dsp:txXfrm>
        <a:off x="1173015" y="462370"/>
        <a:ext cx="875459" cy="875459"/>
      </dsp:txXfrm>
    </dsp:sp>
    <dsp:sp modelId="{2C7C63DB-EC56-442E-A021-50D8D2F460A0}">
      <dsp:nvSpPr>
        <dsp:cNvPr id="0" name=""/>
        <dsp:cNvSpPr/>
      </dsp:nvSpPr>
      <dsp:spPr>
        <a:xfrm>
          <a:off x="1982171" y="281057"/>
          <a:ext cx="1238085" cy="1238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136" tIns="22860" rIns="6813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/>
            <a:t>GOL</a:t>
          </a:r>
          <a:r>
            <a:rPr lang="it-IT" sz="900" kern="1200" dirty="0" smtClean="0"/>
            <a:t> </a:t>
          </a:r>
          <a:endParaRPr lang="it-IT" sz="900" kern="1200" dirty="0"/>
        </a:p>
      </dsp:txBody>
      <dsp:txXfrm>
        <a:off x="2163484" y="462370"/>
        <a:ext cx="875459" cy="875459"/>
      </dsp:txXfrm>
    </dsp:sp>
    <dsp:sp modelId="{714C937A-810A-482B-82A9-D531544F5FAF}">
      <dsp:nvSpPr>
        <dsp:cNvPr id="0" name=""/>
        <dsp:cNvSpPr/>
      </dsp:nvSpPr>
      <dsp:spPr>
        <a:xfrm>
          <a:off x="2972640" y="281057"/>
          <a:ext cx="1238085" cy="1238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136" tIns="12700" rIns="68136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/>
            <a:t>COSCIENZA</a:t>
          </a:r>
          <a:endParaRPr lang="it-IT" sz="1000" b="1" kern="1200" dirty="0"/>
        </a:p>
      </dsp:txBody>
      <dsp:txXfrm>
        <a:off x="3153953" y="462370"/>
        <a:ext cx="875459" cy="8754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7048C-2976-4B18-A649-684DDD4C600E}">
      <dsp:nvSpPr>
        <dsp:cNvPr id="0" name=""/>
        <dsp:cNvSpPr/>
      </dsp:nvSpPr>
      <dsp:spPr>
        <a:xfrm>
          <a:off x="1476" y="51263"/>
          <a:ext cx="1481648" cy="14816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540" tIns="30480" rIns="8154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GIRA</a:t>
          </a:r>
          <a:endParaRPr lang="it-IT" sz="2400" b="1" kern="1200" dirty="0"/>
        </a:p>
      </dsp:txBody>
      <dsp:txXfrm>
        <a:off x="218458" y="268245"/>
        <a:ext cx="1047684" cy="1047684"/>
      </dsp:txXfrm>
    </dsp:sp>
    <dsp:sp modelId="{A32CC1FF-EFCE-4B4F-A019-9E611E9047F6}">
      <dsp:nvSpPr>
        <dsp:cNvPr id="0" name=""/>
        <dsp:cNvSpPr/>
      </dsp:nvSpPr>
      <dsp:spPr>
        <a:xfrm>
          <a:off x="1186795" y="51263"/>
          <a:ext cx="1481648" cy="14816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540" tIns="30480" rIns="8154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b="1" kern="1200" dirty="0"/>
        </a:p>
      </dsp:txBody>
      <dsp:txXfrm>
        <a:off x="1403777" y="268245"/>
        <a:ext cx="1047684" cy="1047684"/>
      </dsp:txXfrm>
    </dsp:sp>
    <dsp:sp modelId="{2C7C63DB-EC56-442E-A021-50D8D2F460A0}">
      <dsp:nvSpPr>
        <dsp:cNvPr id="0" name=""/>
        <dsp:cNvSpPr/>
      </dsp:nvSpPr>
      <dsp:spPr>
        <a:xfrm>
          <a:off x="2372115" y="51263"/>
          <a:ext cx="1481648" cy="14816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540" tIns="34290" rIns="81540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 </a:t>
          </a:r>
          <a:endParaRPr lang="it-IT" sz="2400" b="1" kern="1200" dirty="0"/>
        </a:p>
      </dsp:txBody>
      <dsp:txXfrm>
        <a:off x="2589097" y="268245"/>
        <a:ext cx="1047684" cy="1047684"/>
      </dsp:txXfrm>
    </dsp:sp>
    <dsp:sp modelId="{714C937A-810A-482B-82A9-D531544F5FAF}">
      <dsp:nvSpPr>
        <dsp:cNvPr id="0" name=""/>
        <dsp:cNvSpPr/>
      </dsp:nvSpPr>
      <dsp:spPr>
        <a:xfrm>
          <a:off x="3557434" y="51263"/>
          <a:ext cx="1481648" cy="14816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540" tIns="20320" rIns="8154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b="1" kern="1200" dirty="0"/>
        </a:p>
      </dsp:txBody>
      <dsp:txXfrm>
        <a:off x="3774416" y="268245"/>
        <a:ext cx="1047684" cy="10476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CC1FF-EFCE-4B4F-A019-9E611E9047F6}">
      <dsp:nvSpPr>
        <dsp:cNvPr id="0" name=""/>
        <dsp:cNvSpPr/>
      </dsp:nvSpPr>
      <dsp:spPr>
        <a:xfrm>
          <a:off x="1233" y="353065"/>
          <a:ext cx="1238085" cy="1238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136" tIns="15240" rIns="68136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MOBILE</a:t>
          </a:r>
          <a:endParaRPr lang="it-IT" sz="1200" b="1" kern="1200" dirty="0"/>
        </a:p>
      </dsp:txBody>
      <dsp:txXfrm>
        <a:off x="182546" y="534378"/>
        <a:ext cx="875459" cy="875459"/>
      </dsp:txXfrm>
    </dsp:sp>
    <dsp:sp modelId="{2C7C63DB-EC56-442E-A021-50D8D2F460A0}">
      <dsp:nvSpPr>
        <dsp:cNvPr id="0" name=""/>
        <dsp:cNvSpPr/>
      </dsp:nvSpPr>
      <dsp:spPr>
        <a:xfrm>
          <a:off x="991702" y="353065"/>
          <a:ext cx="1238085" cy="1238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136" tIns="22860" rIns="6813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GOL</a:t>
          </a:r>
          <a:r>
            <a:rPr lang="it-IT" sz="1800" kern="1200" dirty="0" smtClean="0"/>
            <a:t> </a:t>
          </a:r>
          <a:endParaRPr lang="it-IT" sz="1800" kern="1200" dirty="0"/>
        </a:p>
      </dsp:txBody>
      <dsp:txXfrm>
        <a:off x="1173015" y="534378"/>
        <a:ext cx="875459" cy="875459"/>
      </dsp:txXfrm>
    </dsp:sp>
    <dsp:sp modelId="{714C937A-810A-482B-82A9-D531544F5FAF}">
      <dsp:nvSpPr>
        <dsp:cNvPr id="0" name=""/>
        <dsp:cNvSpPr/>
      </dsp:nvSpPr>
      <dsp:spPr>
        <a:xfrm>
          <a:off x="1982171" y="353065"/>
          <a:ext cx="1238085" cy="1238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136" tIns="12700" rIns="68136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/>
            <a:t>COSCIENZA</a:t>
          </a:r>
          <a:endParaRPr lang="it-IT" sz="1000" b="1" kern="1200" dirty="0"/>
        </a:p>
      </dsp:txBody>
      <dsp:txXfrm>
        <a:off x="2163484" y="534378"/>
        <a:ext cx="875459" cy="875459"/>
      </dsp:txXfrm>
    </dsp:sp>
    <dsp:sp modelId="{0BB41BF4-F5F5-40DD-AD19-C97CAA233C17}">
      <dsp:nvSpPr>
        <dsp:cNvPr id="0" name=""/>
        <dsp:cNvSpPr/>
      </dsp:nvSpPr>
      <dsp:spPr>
        <a:xfrm>
          <a:off x="2972640" y="353065"/>
          <a:ext cx="1238085" cy="1238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136" tIns="12700" rIns="68136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/>
        </a:p>
      </dsp:txBody>
      <dsp:txXfrm>
        <a:off x="3153953" y="534378"/>
        <a:ext cx="875459" cy="875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69B14-59BA-4CAF-AD96-9B970ABFB4E5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085F2-7C9F-4AF9-8154-91E6986EBD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5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FC5A24-29E2-4F98-8176-04E7C621FA9F}" type="slidenum">
              <a:rPr lang="it-IT" altLang="it-IT" smtClean="0"/>
              <a:pPr/>
              <a:t>9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0270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7475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65049F-DFA6-4608-88A8-65CA976B5A71}" type="slidenum">
              <a:rPr lang="it-IT" altLang="it-IT"/>
              <a:pPr>
                <a:spcBef>
                  <a:spcPct val="0"/>
                </a:spcBef>
              </a:pPr>
              <a:t>28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340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890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fld id="{B1A99E1A-E4B6-4918-BF10-81BEA006FCDF}" type="slidenum">
              <a:rPr lang="it-IT" altLang="it-IT" smtClean="0">
                <a:latin typeface="Arial" panose="020B0604020202020204" pitchFamily="34" charset="0"/>
              </a:rPr>
              <a:pPr/>
              <a:t>44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34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911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fld id="{874FABD6-BBA1-4F80-A89C-5A7CBC12C775}" type="slidenum">
              <a:rPr lang="it-IT" altLang="it-IT" smtClean="0">
                <a:latin typeface="Arial" panose="020B0604020202020204" pitchFamily="34" charset="0"/>
              </a:rPr>
              <a:pPr/>
              <a:t>45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7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32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04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62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230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049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50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48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42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443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344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47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16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375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824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443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96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069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439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669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86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781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18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225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887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04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83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715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619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371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94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9859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135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61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952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3163" y="0"/>
            <a:ext cx="7772400" cy="1676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C37154-D019-4066-8F3E-00B4D3CC1BB2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55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58C8D-5F5D-424D-87AD-FFE4141C260A}" type="datetimeFigureOut">
              <a:rPr lang="it-IT"/>
              <a:pPr>
                <a:defRPr/>
              </a:pPr>
              <a:t>14/12/2016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6EBEB-6453-436B-BCC8-05FE1C0028B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231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17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88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79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25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800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23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574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B9887AD-5E70-4976-B21C-0510C6BCCE50}" type="datetimeFigureOut">
              <a:rPr lang="it-IT" smtClean="0"/>
              <a:t>14/12/2016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BD9C8B6-B511-4EC4-B369-6FCE7F565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12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it/imgres?imgurl=http://www.oxygeneve.ch/images/oms-logo.jpg&amp;imgrefurl=http://www.oxygeneve.ch/dossier.php?id%3D43&amp;h=210&amp;w=223&amp;sz=28&amp;tbnid=8Z5doyp2MWAJ:&amp;tbnh=96&amp;tbnw=102&amp;hl=it&amp;start=1&amp;prev=/images?q%3Doms%26svnum%3D10%26hl%3Dit%26lr%3D%26sa%3DG" TargetMode="Externa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it/imgres?imgurl=http://www.oxygeneve.ch/images/oms-logo.jpg&amp;imgrefurl=http://www.oxygeneve.ch/dossier.php?id%3D43&amp;h=210&amp;w=223&amp;sz=28&amp;tbnid=8Z5doyp2MWAJ:&amp;tbnh=96&amp;tbnw=102&amp;hl=it&amp;start=1&amp;prev=/images?q%3Doms%26svnum%3D10%26hl%3Dit%26lr%3D%26sa%3DG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webgif.org/gif_animate/trasporti/barche/immagini/48.htm" TargetMode="Externa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6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mxp1-1.xx.fbcdn.net/v/t1.0-9/15420908_1302537619788583_7551234213099600594_n.jpg?oh=e4d11d21111cdfad7b639298918df735&amp;oe=58EF2A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20" y="383458"/>
            <a:ext cx="8661459" cy="6135329"/>
          </a:xfrm>
          <a:prstGeom prst="rect">
            <a:avLst/>
          </a:prstGeom>
          <a:solidFill>
            <a:srgbClr val="002060"/>
          </a:solidFill>
          <a:extLst/>
        </p:spPr>
      </p:pic>
    </p:spTree>
    <p:extLst>
      <p:ext uri="{BB962C8B-B14F-4D97-AF65-F5344CB8AC3E}">
        <p14:creationId xmlns:p14="http://schemas.microsoft.com/office/powerpoint/2010/main" val="15501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ttangolo 2"/>
          <p:cNvSpPr>
            <a:spLocks noChangeArrowheads="1"/>
          </p:cNvSpPr>
          <p:nvPr/>
        </p:nvSpPr>
        <p:spPr bwMode="auto">
          <a:xfrm>
            <a:off x="865188" y="1989138"/>
            <a:ext cx="75723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t-IT" altLang="it-IT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salute è uno stato di </a:t>
            </a:r>
            <a:r>
              <a:rPr lang="it-IT" altLang="it-IT" sz="32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completo benessere</a:t>
            </a:r>
            <a:r>
              <a:rPr lang="it-IT" altLang="it-IT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fisico, mentale e sociale, </a:t>
            </a:r>
          </a:p>
          <a:p>
            <a:pPr algn="ctr">
              <a:lnSpc>
                <a:spcPct val="150000"/>
              </a:lnSpc>
            </a:pPr>
            <a:r>
              <a:rPr lang="it-IT" altLang="it-IT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non consiste solo in un’assenza </a:t>
            </a:r>
          </a:p>
          <a:p>
            <a:pPr algn="ctr">
              <a:lnSpc>
                <a:spcPct val="150000"/>
              </a:lnSpc>
            </a:pPr>
            <a:r>
              <a:rPr lang="it-IT" altLang="it-IT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malattia o d’infermità. </a:t>
            </a:r>
          </a:p>
        </p:txBody>
      </p:sp>
      <p:sp>
        <p:nvSpPr>
          <p:cNvPr id="4" name="Elaborazione 3"/>
          <p:cNvSpPr/>
          <p:nvPr/>
        </p:nvSpPr>
        <p:spPr>
          <a:xfrm>
            <a:off x="1266825" y="836613"/>
            <a:ext cx="6769100" cy="144462"/>
          </a:xfrm>
          <a:prstGeom prst="flowChartProcess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7284" name="CasellaDiTesto 3"/>
          <p:cNvSpPr txBox="1">
            <a:spLocks noChangeArrowheads="1"/>
          </p:cNvSpPr>
          <p:nvPr/>
        </p:nvSpPr>
        <p:spPr bwMode="auto">
          <a:xfrm>
            <a:off x="2243138" y="188913"/>
            <a:ext cx="4705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buSzPct val="85000"/>
              <a:buFont typeface="Arial" panose="020B0604020202020204" pitchFamily="34" charset="0"/>
              <a:buNone/>
            </a:pPr>
            <a:r>
              <a:rPr lang="it-IT" altLang="it-IT" sz="3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DEFINIZIONE DI SALUTE</a:t>
            </a:r>
          </a:p>
        </p:txBody>
      </p:sp>
      <p:sp>
        <p:nvSpPr>
          <p:cNvPr id="97285" name="Rettangolo 1"/>
          <p:cNvSpPr>
            <a:spLocks noChangeArrowheads="1"/>
          </p:cNvSpPr>
          <p:nvPr/>
        </p:nvSpPr>
        <p:spPr bwMode="auto">
          <a:xfrm>
            <a:off x="4739217" y="6136747"/>
            <a:ext cx="422592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ctr"/>
            <a:r>
              <a:rPr lang="it-IT" alt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Costituzione dell’Organizzazione mondiale della Sanità, </a:t>
            </a:r>
          </a:p>
          <a:p>
            <a:pPr algn="ctr"/>
            <a:r>
              <a:rPr lang="it-IT" alt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Nuova York il 22 luglio 1946 </a:t>
            </a:r>
          </a:p>
        </p:txBody>
      </p:sp>
    </p:spTree>
    <p:extLst>
      <p:ext uri="{BB962C8B-B14F-4D97-AF65-F5344CB8AC3E}">
        <p14:creationId xmlns:p14="http://schemas.microsoft.com/office/powerpoint/2010/main" val="31954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ttangolo 2"/>
          <p:cNvSpPr>
            <a:spLocks noChangeArrowheads="1"/>
          </p:cNvSpPr>
          <p:nvPr/>
        </p:nvSpPr>
        <p:spPr bwMode="auto">
          <a:xfrm>
            <a:off x="4496858" y="5751513"/>
            <a:ext cx="4476750" cy="9223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ctr"/>
            <a:r>
              <a:rPr lang="it-IT" altLang="it-IT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salute è uno stato di completo </a:t>
            </a:r>
            <a:r>
              <a:rPr lang="it-IT" altLang="it-IT" u="sng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benessere</a:t>
            </a:r>
            <a:r>
              <a:rPr lang="it-IT" altLang="it-IT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it-IT" altLang="it-IT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fisico, psichico e sociale </a:t>
            </a:r>
          </a:p>
          <a:p>
            <a:pPr algn="ctr"/>
            <a:r>
              <a:rPr lang="it-IT" altLang="it-IT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non semplice assenza di malattia.</a:t>
            </a:r>
            <a:endParaRPr lang="it-IT" alt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laborazione 3"/>
          <p:cNvSpPr/>
          <p:nvPr/>
        </p:nvSpPr>
        <p:spPr>
          <a:xfrm>
            <a:off x="1266825" y="836613"/>
            <a:ext cx="6769100" cy="144462"/>
          </a:xfrm>
          <a:prstGeom prst="flowChartProcess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8308" name="CasellaDiTesto 3"/>
          <p:cNvSpPr txBox="1">
            <a:spLocks noChangeArrowheads="1"/>
          </p:cNvSpPr>
          <p:nvPr/>
        </p:nvSpPr>
        <p:spPr bwMode="auto">
          <a:xfrm>
            <a:off x="2243138" y="188913"/>
            <a:ext cx="4705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buSzPct val="85000"/>
              <a:buFont typeface="Arial" panose="020B0604020202020204" pitchFamily="34" charset="0"/>
              <a:buNone/>
            </a:pPr>
            <a:r>
              <a:rPr lang="it-IT" altLang="it-IT" sz="3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DEFINIZIONE DI SALUTE</a:t>
            </a:r>
          </a:p>
        </p:txBody>
      </p:sp>
      <p:sp>
        <p:nvSpPr>
          <p:cNvPr id="98309" name="Rettangolo 4"/>
          <p:cNvSpPr>
            <a:spLocks noChangeArrowheads="1"/>
          </p:cNvSpPr>
          <p:nvPr/>
        </p:nvSpPr>
        <p:spPr bwMode="auto">
          <a:xfrm>
            <a:off x="949325" y="2060575"/>
            <a:ext cx="7488238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it-IT" altLang="it-IT" sz="2800" b="1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 benessere (</a:t>
            </a:r>
            <a:r>
              <a:rPr lang="it-IT" altLang="it-IT" sz="2800" b="1" i="1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stare bene</a:t>
            </a:r>
            <a:r>
              <a:rPr lang="it-IT" altLang="it-IT" sz="2800" b="1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it-IT" altLang="it-IT" sz="2800" b="1" i="1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esistere bene</a:t>
            </a:r>
            <a:r>
              <a:rPr lang="it-IT" altLang="it-IT" sz="2800" b="1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it-IT" altLang="it-IT" sz="2800" b="1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riguarda tutti gli aspetti dell'essere umano,</a:t>
            </a:r>
          </a:p>
          <a:p>
            <a:pPr>
              <a:lnSpc>
                <a:spcPct val="150000"/>
              </a:lnSpc>
            </a:pPr>
            <a:r>
              <a:rPr lang="it-IT" altLang="it-IT" sz="2800" b="1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(emotivo, mentale, fisico, spirituale e sociale) </a:t>
            </a:r>
          </a:p>
          <a:p>
            <a:pPr>
              <a:lnSpc>
                <a:spcPct val="150000"/>
              </a:lnSpc>
            </a:pPr>
            <a:r>
              <a:rPr lang="it-IT" altLang="it-IT" sz="2800" b="1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ne caratterizza la qualità della vita.</a:t>
            </a:r>
            <a:endParaRPr lang="it-IT" altLang="it-IT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3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ttangolo 1"/>
          <p:cNvSpPr>
            <a:spLocks noChangeArrowheads="1"/>
          </p:cNvSpPr>
          <p:nvPr/>
        </p:nvSpPr>
        <p:spPr bwMode="auto">
          <a:xfrm>
            <a:off x="250825" y="898525"/>
            <a:ext cx="25209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it-IT" altLang="it-IT" sz="1400" b="1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</a:t>
            </a:r>
          </a:p>
          <a:p>
            <a:pPr>
              <a:lnSpc>
                <a:spcPts val="1600"/>
              </a:lnSpc>
            </a:pPr>
            <a:endParaRPr lang="it-IT" altLang="it-IT" sz="1400" i="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600"/>
              </a:lnSpc>
            </a:pP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Palazzeschi, eravamo tre,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Noi due e l'amica ironia,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braccetto per quella via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Così nostra alle ventitré.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nome, chi lo ricorda?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Dalle parti di San Gervasio;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Silvio Pellico o Metastasio;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C'era sull'angolo in blu.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 ricordo però del resto: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L'ombra d'oro sulle facciate,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Qualche raggio nelle vetrate;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Agiatezza e onorabilità.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Tutto nuovo, le lastre azzurre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marciapiede annaffiato,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persiane verdi, il selciato,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lampioni color caffè; </a:t>
            </a:r>
            <a:endParaRPr lang="it-IT" altLang="it-IT" sz="1400" i="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331" name="Rettangolo 2"/>
          <p:cNvSpPr>
            <a:spLocks noChangeArrowheads="1"/>
          </p:cNvSpPr>
          <p:nvPr/>
        </p:nvSpPr>
        <p:spPr bwMode="auto">
          <a:xfrm>
            <a:off x="5795963" y="1989138"/>
            <a:ext cx="316865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Che bella vita - dicesti - </a:t>
            </a:r>
            <a:b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Ammogliati, una decorazione, </a:t>
            </a:r>
            <a:b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tra queste brave persone, </a:t>
            </a:r>
            <a:b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modelli della città. </a:t>
            </a:r>
            <a:b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 bella vita, fratello! - </a:t>
            </a:r>
            <a:b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io sarei stato d'accordo; </a:t>
            </a:r>
            <a:b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un organetto un po' sordo </a:t>
            </a:r>
            <a:b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mise a cantare: Ohi Marì... </a:t>
            </a:r>
            <a:b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fummo quattro oramai </a:t>
            </a:r>
            <a:b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braccetto per quella via. </a:t>
            </a:r>
            <a:b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Peccato! La malinconia </a:t>
            </a:r>
            <a:b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S'era invitata da sé. </a:t>
            </a:r>
            <a:endParaRPr lang="it-IT" altLang="it-IT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altLang="it-IT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332" name="Rettangolo 3"/>
          <p:cNvSpPr>
            <a:spLocks noChangeArrowheads="1"/>
          </p:cNvSpPr>
          <p:nvPr/>
        </p:nvSpPr>
        <p:spPr bwMode="auto">
          <a:xfrm>
            <a:off x="2771775" y="1765300"/>
            <a:ext cx="2687638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Giardinetti disinfettati,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Canarini ai secondi piani,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Droghieri, barbieri, ortolani,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signore che guardava in su;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altro seduto al balcone,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Calvo, che leggeva il giornale,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 i gerani del davanzale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bambinaia col bébé;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fiacchere fermo a una porta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 fiaccheraio assopito,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can barbone fiorito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seta, che ci annusò;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sottotenente lucente,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Bello sulla bicicletta,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Monocolo e sigaretta, </a:t>
            </a:r>
            <a:b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 preti, una vecchia, un lacchè. </a:t>
            </a:r>
            <a:endParaRPr lang="it-IT" altLang="it-IT" sz="14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2555875" y="1343377"/>
            <a:ext cx="104775" cy="3897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5508625" y="1665797"/>
            <a:ext cx="169504" cy="418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6158008" y="170934"/>
            <a:ext cx="2803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altLang="it-IT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Ardengo Soffici </a:t>
            </a:r>
            <a:r>
              <a:rPr lang="it-IT" altLang="it-IT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Intermezzo</a:t>
            </a:r>
            <a:endParaRPr lang="it-IT" altLang="it-IT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7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ttangolo 2"/>
          <p:cNvSpPr>
            <a:spLocks noChangeArrowheads="1"/>
          </p:cNvSpPr>
          <p:nvPr/>
        </p:nvSpPr>
        <p:spPr bwMode="auto">
          <a:xfrm>
            <a:off x="949325" y="119063"/>
            <a:ext cx="708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ctr"/>
            <a:r>
              <a:rPr lang="it-IT" altLang="it-IT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salute è uno stato di completo </a:t>
            </a:r>
            <a:r>
              <a:rPr lang="it-IT" altLang="it-IT" u="sng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benessere</a:t>
            </a:r>
            <a:r>
              <a:rPr lang="it-IT" altLang="it-IT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it-IT" altLang="it-IT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fisico, psichico e sociale e non semplice assenza di malattia.</a:t>
            </a:r>
            <a:endParaRPr lang="it-IT" altLang="it-IT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laborazione 3"/>
          <p:cNvSpPr/>
          <p:nvPr/>
        </p:nvSpPr>
        <p:spPr>
          <a:xfrm>
            <a:off x="1266825" y="836613"/>
            <a:ext cx="6769100" cy="144462"/>
          </a:xfrm>
          <a:prstGeom prst="flowChartProcess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0357" name="Rettangolo 4"/>
          <p:cNvSpPr>
            <a:spLocks noChangeArrowheads="1"/>
          </p:cNvSpPr>
          <p:nvPr/>
        </p:nvSpPr>
        <p:spPr bwMode="auto">
          <a:xfrm>
            <a:off x="1268413" y="1455738"/>
            <a:ext cx="63277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just" eaLnBrk="1" hangingPunct="1"/>
            <a:r>
              <a:rPr lang="it-IT" altLang="it-IT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altLang="it-IT" sz="28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salute è la capacità </a:t>
            </a:r>
            <a:r>
              <a:rPr lang="it-IT" altLang="it-IT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umana </a:t>
            </a:r>
          </a:p>
          <a:p>
            <a:pPr algn="just" eaLnBrk="1" hangingPunct="1"/>
            <a:r>
              <a:rPr lang="it-IT" altLang="it-IT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adeguarsi autonomamente </a:t>
            </a:r>
          </a:p>
          <a:p>
            <a:pPr algn="just" eaLnBrk="1" hangingPunct="1"/>
            <a:r>
              <a:rPr lang="it-IT" altLang="it-IT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sfide fisiche, emotive, sociali </a:t>
            </a:r>
          </a:p>
          <a:p>
            <a:pPr algn="just" eaLnBrk="1" hangingPunct="1"/>
            <a:r>
              <a:rPr lang="it-IT" altLang="it-IT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 la vita ci espone di continuo, </a:t>
            </a:r>
          </a:p>
          <a:p>
            <a:pPr algn="just" eaLnBrk="1" hangingPunct="1"/>
            <a:endParaRPr lang="it-IT" altLang="it-IT" sz="2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it-IT" altLang="it-IT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che ci spinge a funzionare al meglio </a:t>
            </a:r>
          </a:p>
          <a:p>
            <a:pPr algn="just" eaLnBrk="1" hangingPunct="1"/>
            <a:r>
              <a:rPr lang="it-IT" altLang="it-IT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con un senso di benessere </a:t>
            </a:r>
          </a:p>
          <a:p>
            <a:pPr algn="just" eaLnBrk="1" hangingPunct="1"/>
            <a:r>
              <a:rPr lang="it-IT" altLang="it-IT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anche in presenza </a:t>
            </a:r>
          </a:p>
          <a:p>
            <a:pPr algn="just" eaLnBrk="1" hangingPunct="1"/>
            <a:r>
              <a:rPr lang="it-IT" altLang="it-IT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malattie croniche o disabilità.</a:t>
            </a:r>
            <a:endParaRPr lang="it-IT" altLang="it-IT" sz="2800" b="1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358" name="Rettangolo 1"/>
          <p:cNvSpPr>
            <a:spLocks noChangeArrowheads="1"/>
          </p:cNvSpPr>
          <p:nvPr/>
        </p:nvSpPr>
        <p:spPr bwMode="auto">
          <a:xfrm>
            <a:off x="6516688" y="6334125"/>
            <a:ext cx="223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r>
              <a:rPr lang="it-IT" altLang="it-IT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BMJ</a:t>
            </a:r>
            <a:r>
              <a:rPr lang="it-IT" altLang="it-IT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2008;337:a2900</a:t>
            </a:r>
            <a:endParaRPr lang="it-IT" altLang="it-IT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ChangeArrowheads="1"/>
          </p:cNvSpPr>
          <p:nvPr/>
        </p:nvSpPr>
        <p:spPr bwMode="auto">
          <a:xfrm>
            <a:off x="971550" y="1773238"/>
            <a:ext cx="73437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915988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323975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731963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13995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971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30543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5115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9687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it-IT" altLang="it-IT" sz="2800" b="1">
                <a:solidFill>
                  <a:srgbClr val="000066"/>
                </a:solidFill>
                <a:latin typeface="Arial" panose="020B0604020202020204" pitchFamily="34" charset="0"/>
              </a:rPr>
              <a:t>La salute è una conquista,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it-IT" altLang="it-IT" sz="2800" b="1">
                <a:solidFill>
                  <a:srgbClr val="000066"/>
                </a:solidFill>
                <a:latin typeface="Arial" panose="020B0604020202020204" pitchFamily="34" charset="0"/>
              </a:rPr>
              <a:t>è uno stile di vita, è tensione verso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it-IT" altLang="it-IT" sz="2800" b="1">
                <a:solidFill>
                  <a:srgbClr val="000066"/>
                </a:solidFill>
                <a:latin typeface="Arial" panose="020B0604020202020204" pitchFamily="34" charset="0"/>
              </a:rPr>
              <a:t>una piena armonia e un sano equilibrio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it-IT" altLang="it-IT" sz="2800" b="1">
                <a:solidFill>
                  <a:srgbClr val="000066"/>
                </a:solidFill>
                <a:latin typeface="Arial" panose="020B0604020202020204" pitchFamily="34" charset="0"/>
              </a:rPr>
              <a:t>della persona e tra la persona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it-IT" altLang="it-IT" sz="2800" b="1">
                <a:solidFill>
                  <a:srgbClr val="000066"/>
                </a:solidFill>
                <a:latin typeface="Arial" panose="020B0604020202020204" pitchFamily="34" charset="0"/>
              </a:rPr>
              <a:t>e il contesto di vita. </a:t>
            </a:r>
          </a:p>
        </p:txBody>
      </p:sp>
      <p:sp>
        <p:nvSpPr>
          <p:cNvPr id="101379" name="Rettangolo 2"/>
          <p:cNvSpPr>
            <a:spLocks noChangeArrowheads="1"/>
          </p:cNvSpPr>
          <p:nvPr/>
        </p:nvSpPr>
        <p:spPr bwMode="auto">
          <a:xfrm>
            <a:off x="1474788" y="188913"/>
            <a:ext cx="6192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ctr"/>
            <a:r>
              <a:rPr lang="it-IT" altLang="it-IT" sz="3200" b="1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salute non è una risorsa data.</a:t>
            </a:r>
            <a:endParaRPr lang="it-IT" altLang="it-IT" sz="3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laborazione 3"/>
          <p:cNvSpPr/>
          <p:nvPr/>
        </p:nvSpPr>
        <p:spPr>
          <a:xfrm>
            <a:off x="1476375" y="836613"/>
            <a:ext cx="6335713" cy="71437"/>
          </a:xfrm>
          <a:prstGeom prst="flowChartProcess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4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899269"/>
              </p:ext>
            </p:extLst>
          </p:nvPr>
        </p:nvGraphicFramePr>
        <p:xfrm>
          <a:off x="472014" y="1908169"/>
          <a:ext cx="8208963" cy="3863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1996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IMMODIFICABILI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FATTORI MODIFICABILI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996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Individuali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Condizioni e Stile di Vita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Ambiente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Accessibilità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996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Genoma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Famiglia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Alimentazione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Aria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Trasporti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996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Genere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Rete sociale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Attività</a:t>
                      </a:r>
                      <a:r>
                        <a:rPr lang="it-IT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fisica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Acqua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Istruzione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996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Età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Reddito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Fumo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Cibo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Sanità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996">
                <a:tc rowSpan="2">
                  <a:txBody>
                    <a:bodyPr/>
                    <a:lstStyle/>
                    <a:p>
                      <a:endParaRPr lang="it-IT" sz="1800" b="1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Occupazione</a:t>
                      </a: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Abuso sostanze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Abitazione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Welfare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996">
                <a:tc vMerge="1">
                  <a:txBody>
                    <a:bodyPr/>
                    <a:lstStyle/>
                    <a:p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Pace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Diritti</a:t>
                      </a:r>
                      <a:endParaRPr lang="it-IT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715" marB="4571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68313" y="188913"/>
            <a:ext cx="8280400" cy="1200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altLang="it-IT" sz="2400" b="1" dirty="0">
                <a:latin typeface="Arial" panose="020B0604020202020204" pitchFamily="34" charset="0"/>
              </a:rPr>
              <a:t>La promozione della salute è il processo che mette in grado gruppi e individui di aumentare </a:t>
            </a:r>
          </a:p>
          <a:p>
            <a:pPr algn="ctr" eaLnBrk="1" hangingPunct="1">
              <a:defRPr/>
            </a:pPr>
            <a:r>
              <a:rPr lang="it-IT" altLang="it-IT" sz="2400" b="1" dirty="0">
                <a:latin typeface="Arial" panose="020B0604020202020204" pitchFamily="34" charset="0"/>
              </a:rPr>
              <a:t>il controllo sui </a:t>
            </a:r>
            <a:r>
              <a:rPr lang="it-IT" altLang="it-IT" sz="2400" b="1" dirty="0">
                <a:solidFill>
                  <a:srgbClr val="0000CC"/>
                </a:solidFill>
                <a:latin typeface="Arial" panose="020B0604020202020204" pitchFamily="34" charset="0"/>
              </a:rPr>
              <a:t>fattori determinanti della salute</a:t>
            </a:r>
            <a:r>
              <a:rPr lang="it-IT" altLang="it-IT" sz="2400" b="1" dirty="0">
                <a:latin typeface="Arial" panose="020B0604020202020204" pitchFamily="34" charset="0"/>
              </a:rPr>
              <a:t>.</a:t>
            </a:r>
            <a:endParaRPr lang="it-IT" altLang="it-IT" sz="2400" dirty="0">
              <a:latin typeface="Arial" panose="020B0604020202020204" pitchFamily="34" charset="0"/>
            </a:endParaRPr>
          </a:p>
        </p:txBody>
      </p:sp>
      <p:sp>
        <p:nvSpPr>
          <p:cNvPr id="102449" name="Rectangle 5"/>
          <p:cNvSpPr>
            <a:spLocks noChangeArrowheads="1"/>
          </p:cNvSpPr>
          <p:nvPr/>
        </p:nvSpPr>
        <p:spPr bwMode="auto">
          <a:xfrm>
            <a:off x="2277002" y="6348142"/>
            <a:ext cx="4752975" cy="360362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>
              <a:spcBef>
                <a:spcPct val="50000"/>
              </a:spcBef>
              <a:buSzPct val="68000"/>
              <a:buFont typeface="Wingdings 3" panose="05040102010807070707" pitchFamily="18" charset="2"/>
              <a:buNone/>
            </a:pPr>
            <a:r>
              <a:rPr lang="it-IT" altLang="it-IT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Carta di Ottawa per la Promozione della Salute OMS, 1986</a:t>
            </a:r>
          </a:p>
        </p:txBody>
      </p:sp>
    </p:spTree>
    <p:extLst>
      <p:ext uri="{BB962C8B-B14F-4D97-AF65-F5344CB8AC3E}">
        <p14:creationId xmlns:p14="http://schemas.microsoft.com/office/powerpoint/2010/main" val="317952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3203575" y="6308725"/>
            <a:ext cx="3024188" cy="3603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Dahlgren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Whitehead, 1991</a:t>
            </a:r>
          </a:p>
        </p:txBody>
      </p:sp>
    </p:spTree>
    <p:extLst>
      <p:ext uri="{BB962C8B-B14F-4D97-AF65-F5344CB8AC3E}">
        <p14:creationId xmlns:p14="http://schemas.microsoft.com/office/powerpoint/2010/main" val="276890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4326467" cy="993775"/>
          </a:xfr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1800" b="1" dirty="0" smtClean="0">
                <a:solidFill>
                  <a:srgbClr val="7030A0"/>
                </a:solidFill>
              </a:rPr>
              <a:t>CLASSIFICAZIONE INTERNAZIONALE </a:t>
            </a:r>
            <a:br>
              <a:rPr lang="it-IT" altLang="it-IT" sz="1800" b="1" dirty="0" smtClean="0">
                <a:solidFill>
                  <a:srgbClr val="7030A0"/>
                </a:solidFill>
              </a:rPr>
            </a:br>
            <a:r>
              <a:rPr lang="it-IT" altLang="it-IT" sz="1800" b="1" dirty="0" smtClean="0">
                <a:solidFill>
                  <a:srgbClr val="7030A0"/>
                </a:solidFill>
              </a:rPr>
              <a:t>del FUNZIONAMENTO, della DISABILITÀ </a:t>
            </a:r>
            <a:br>
              <a:rPr lang="it-IT" altLang="it-IT" sz="1800" b="1" dirty="0" smtClean="0">
                <a:solidFill>
                  <a:srgbClr val="7030A0"/>
                </a:solidFill>
              </a:rPr>
            </a:br>
            <a:r>
              <a:rPr lang="it-IT" altLang="it-IT" sz="1800" b="1" dirty="0" smtClean="0">
                <a:solidFill>
                  <a:srgbClr val="7030A0"/>
                </a:solidFill>
              </a:rPr>
              <a:t>e della SALUTE</a:t>
            </a:r>
            <a:endParaRPr lang="it-IT" altLang="it-IT" sz="2400" b="1" dirty="0" smtClean="0">
              <a:solidFill>
                <a:srgbClr val="7030A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205038"/>
            <a:ext cx="7704137" cy="2172229"/>
          </a:xfrm>
          <a:noFill/>
          <a:ln w="5715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6350" indent="-6350" algn="just">
              <a:buClr>
                <a:srgbClr val="003399"/>
              </a:buClr>
              <a:buFont typeface="Wingdings" panose="05000000000000000000" pitchFamily="2" charset="2"/>
              <a:buNone/>
            </a:pPr>
            <a:r>
              <a:rPr lang="it-IT" alt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L’ICF è lo strumento proposto dall’OMS nel 2001,</a:t>
            </a:r>
          </a:p>
          <a:p>
            <a:pPr marL="6350" indent="-6350" algn="just">
              <a:buClr>
                <a:srgbClr val="003399"/>
              </a:buClr>
              <a:buFont typeface="Wingdings" panose="05000000000000000000" pitchFamily="2" charset="2"/>
              <a:buNone/>
            </a:pPr>
            <a:r>
              <a:rPr lang="it-IT" altLang="it-IT" sz="2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i</a:t>
            </a:r>
            <a:r>
              <a:rPr lang="it-IT" altLang="it-IT" sz="28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n sostituzione dell’ICIDH</a:t>
            </a:r>
            <a:r>
              <a:rPr lang="it-IT" alt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*, </a:t>
            </a:r>
          </a:p>
          <a:p>
            <a:pPr marL="6350" indent="-6350" algn="just">
              <a:buClr>
                <a:srgbClr val="003399"/>
              </a:buClr>
              <a:buFont typeface="Wingdings" panose="05000000000000000000" pitchFamily="2" charset="2"/>
              <a:buNone/>
            </a:pPr>
            <a:r>
              <a:rPr lang="it-IT" alt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per classificare le diverse dimensioni della salute </a:t>
            </a:r>
          </a:p>
          <a:p>
            <a:pPr marL="6350" indent="-6350" algn="just">
              <a:buClr>
                <a:srgbClr val="003399"/>
              </a:buClr>
              <a:buFont typeface="Wingdings" panose="05000000000000000000" pitchFamily="2" charset="2"/>
              <a:buNone/>
            </a:pPr>
            <a:r>
              <a:rPr lang="it-IT" alt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livello biologico, individuale e sociale.</a:t>
            </a:r>
          </a:p>
        </p:txBody>
      </p:sp>
      <p:pic>
        <p:nvPicPr>
          <p:cNvPr id="122884" name="Picture 4" descr="oms-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49950"/>
            <a:ext cx="60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5" name="WordArt 5"/>
          <p:cNvSpPr>
            <a:spLocks noChangeArrowheads="1" noChangeShapeType="1" noTextEdit="1"/>
          </p:cNvSpPr>
          <p:nvPr/>
        </p:nvSpPr>
        <p:spPr bwMode="auto">
          <a:xfrm>
            <a:off x="5816601" y="442912"/>
            <a:ext cx="2658532" cy="9032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853"/>
              </a:avLst>
            </a:prstTxWarp>
          </a:bodyPr>
          <a:lstStyle/>
          <a:p>
            <a:pPr algn="ctr"/>
            <a:r>
              <a:rPr lang="it-IT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ICF, </a:t>
            </a:r>
            <a:r>
              <a:rPr lang="it-IT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 2001</a:t>
            </a:r>
            <a:endParaRPr lang="it-IT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>
          <a:xfrm>
            <a:off x="642409" y="5996252"/>
            <a:ext cx="6934200" cy="55509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* International </a:t>
            </a:r>
            <a:r>
              <a:rPr lang="it-IT" altLang="it-IT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Classification</a:t>
            </a:r>
            <a:r>
              <a:rPr lang="it-IT" altLang="it-IT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of </a:t>
            </a:r>
            <a:r>
              <a:rPr lang="it-IT" altLang="it-IT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Impairment</a:t>
            </a:r>
            <a:r>
              <a:rPr lang="it-IT" altLang="it-IT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Disabilities</a:t>
            </a:r>
            <a:r>
              <a:rPr lang="it-IT" altLang="it-IT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and Handicaps. </a:t>
            </a:r>
            <a:br>
              <a:rPr lang="it-IT" altLang="it-IT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it-IT" altLang="it-IT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</a:t>
            </a:r>
            <a:r>
              <a:rPr lang="it-IT" altLang="it-IT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manual</a:t>
            </a:r>
            <a:r>
              <a:rPr lang="it-IT" altLang="it-IT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of </a:t>
            </a:r>
            <a:r>
              <a:rPr lang="it-IT" altLang="it-IT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classification</a:t>
            </a:r>
            <a:r>
              <a:rPr lang="it-IT" altLang="it-IT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relating</a:t>
            </a:r>
            <a:r>
              <a:rPr lang="it-IT" altLang="it-IT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to the </a:t>
            </a:r>
            <a:r>
              <a:rPr lang="it-IT" altLang="it-IT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consequences</a:t>
            </a:r>
            <a:r>
              <a:rPr lang="it-IT" altLang="it-IT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of </a:t>
            </a:r>
            <a:r>
              <a:rPr lang="it-IT" altLang="it-IT" sz="16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disease</a:t>
            </a:r>
            <a:r>
              <a:rPr lang="it-IT" altLang="it-IT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(OMS, 1980)</a:t>
            </a:r>
          </a:p>
        </p:txBody>
      </p:sp>
    </p:spTree>
    <p:extLst>
      <p:ext uri="{BB962C8B-B14F-4D97-AF65-F5344CB8AC3E}">
        <p14:creationId xmlns:p14="http://schemas.microsoft.com/office/powerpoint/2010/main" val="398099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835150" y="3716338"/>
            <a:ext cx="2112963" cy="646112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sy="50000" kx="2453608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funzioni e strutture corporee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4356100" y="4508500"/>
            <a:ext cx="1008063" cy="36988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sy="50000" kx="2453608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attività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795963" y="5300663"/>
            <a:ext cx="1727200" cy="36988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sy="50000" kx="2453608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partecipazione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212258" y="2420938"/>
            <a:ext cx="1567580" cy="369332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sy="50000" kx="2453608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menomazione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427538" y="3141663"/>
            <a:ext cx="1150937" cy="369887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sy="50000" kx="2453608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disabilità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6227763" y="3933825"/>
            <a:ext cx="1152525" cy="369888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sy="50000" kx="2453608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handicap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395288" y="1628775"/>
            <a:ext cx="1152525" cy="369888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sy="50000" kx="2453608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malattia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7308850" y="4437063"/>
            <a:ext cx="1439863" cy="646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ctr" eaLnBrk="1" hangingPunct="1"/>
            <a:r>
              <a:rPr lang="it-IT" altLang="it-IT" b="1"/>
              <a:t>fattori</a:t>
            </a:r>
          </a:p>
          <a:p>
            <a:pPr algn="ctr" eaLnBrk="1" hangingPunct="1"/>
            <a:r>
              <a:rPr lang="it-IT" altLang="it-IT" b="1"/>
              <a:t>ambientali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95288" y="3213100"/>
            <a:ext cx="792162" cy="36988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sy="50000" kx="2453608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salute</a:t>
            </a:r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1547813" y="17732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2916238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>
            <a:off x="3779838" y="26368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5003800" y="26368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>
            <a:off x="5580063" y="32845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>
            <a:off x="6659563" y="32845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>
            <a:off x="1187450" y="33575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2987675" y="33575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95" name="Line 19"/>
          <p:cNvSpPr>
            <a:spLocks noChangeShapeType="1"/>
          </p:cNvSpPr>
          <p:nvPr/>
        </p:nvSpPr>
        <p:spPr bwMode="auto">
          <a:xfrm>
            <a:off x="3995738" y="40767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>
            <a:off x="4859338" y="40767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>
            <a:off x="5364163" y="4724400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>
            <a:off x="6588125" y="47244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 flipH="1">
            <a:off x="7380288" y="40767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 flipV="1">
            <a:off x="8101013" y="40767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>
            <a:off x="8101013" y="51577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802" name="Line 26"/>
          <p:cNvSpPr>
            <a:spLocks noChangeShapeType="1"/>
          </p:cNvSpPr>
          <p:nvPr/>
        </p:nvSpPr>
        <p:spPr bwMode="auto">
          <a:xfrm flipH="1">
            <a:off x="7524750" y="54451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5803" name="WordArt 29"/>
          <p:cNvSpPr>
            <a:spLocks noChangeArrowheads="1" noChangeShapeType="1" noTextEdit="1"/>
          </p:cNvSpPr>
          <p:nvPr/>
        </p:nvSpPr>
        <p:spPr bwMode="auto">
          <a:xfrm>
            <a:off x="6443663" y="1052513"/>
            <a:ext cx="21050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t-IT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ICIDH, 1980</a:t>
            </a:r>
          </a:p>
        </p:txBody>
      </p:sp>
      <p:sp>
        <p:nvSpPr>
          <p:cNvPr id="75804" name="WordArt 30"/>
          <p:cNvSpPr>
            <a:spLocks noChangeArrowheads="1" noChangeShapeType="1" noTextEdit="1"/>
          </p:cNvSpPr>
          <p:nvPr/>
        </p:nvSpPr>
        <p:spPr bwMode="auto">
          <a:xfrm>
            <a:off x="468313" y="5300663"/>
            <a:ext cx="16192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t-IT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ICF, 2001</a:t>
            </a:r>
          </a:p>
        </p:txBody>
      </p:sp>
      <p:sp>
        <p:nvSpPr>
          <p:cNvPr id="696352" name="Rectangle 32"/>
          <p:cNvSpPr>
            <a:spLocks noChangeArrowheads="1"/>
          </p:cNvSpPr>
          <p:nvPr/>
        </p:nvSpPr>
        <p:spPr bwMode="auto">
          <a:xfrm>
            <a:off x="1187450" y="260350"/>
            <a:ext cx="7705725" cy="5048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it-IT" sz="2000" b="1">
                <a:latin typeface="Arial" charset="0"/>
              </a:rPr>
              <a:t>ICIDH è una classificazione delle conseguenze delle malattie</a:t>
            </a:r>
          </a:p>
        </p:txBody>
      </p:sp>
      <p:sp>
        <p:nvSpPr>
          <p:cNvPr id="696353" name="Rectangle 33"/>
          <p:cNvSpPr>
            <a:spLocks noChangeArrowheads="1"/>
          </p:cNvSpPr>
          <p:nvPr/>
        </p:nvSpPr>
        <p:spPr bwMode="auto">
          <a:xfrm>
            <a:off x="323850" y="6092825"/>
            <a:ext cx="6840538" cy="5048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 eaLnBrk="1" hangingPunct="1">
              <a:lnSpc>
                <a:spcPct val="95000"/>
              </a:lnSpc>
              <a:spcBef>
                <a:spcPct val="20000"/>
              </a:spcBef>
              <a:defRPr/>
            </a:pPr>
            <a:r>
              <a:rPr lang="it-IT" sz="2000" b="1">
                <a:latin typeface="Arial" charset="0"/>
              </a:rPr>
              <a:t>ICF è una classificazione delle componenti della salute</a:t>
            </a:r>
          </a:p>
        </p:txBody>
      </p:sp>
    </p:spTree>
    <p:extLst>
      <p:ext uri="{BB962C8B-B14F-4D97-AF65-F5344CB8AC3E}">
        <p14:creationId xmlns:p14="http://schemas.microsoft.com/office/powerpoint/2010/main" val="2642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390318"/>
              </p:ext>
            </p:extLst>
          </p:nvPr>
        </p:nvGraphicFramePr>
        <p:xfrm>
          <a:off x="230713" y="1548871"/>
          <a:ext cx="4248150" cy="4913312"/>
        </p:xfrm>
        <a:graphic>
          <a:graphicData uri="http://schemas.openxmlformats.org/drawingml/2006/table">
            <a:tbl>
              <a:tblPr/>
              <a:tblGrid>
                <a:gridCol w="424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5">
                <a:tc>
                  <a:txBody>
                    <a:bodyPr/>
                    <a:lstStyle/>
                    <a:p>
                      <a:pPr marL="4572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itchFamily="2" charset="2"/>
                        <a:buNone/>
                        <a:tabLst>
                          <a:tab pos="2159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ICIDH – OMS, 1980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Malattia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alterazione dei processi omeostatici dell’organismo.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44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Menomazione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(impairment) indica  qualsiasi perdita o anomalia a carico di strutture o funzioni corporee.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07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Disabilità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incapacità a svolgere le normali attività della vita quotidiana.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281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Handicap: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svantaggio sociale che deriva dalla contestuale presenza di una disabilità e da condizioni ambientali sfavorevoli. 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9584" name="Picture 16" descr="oms-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33" y="260349"/>
            <a:ext cx="1154704" cy="122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1649940" y="621502"/>
            <a:ext cx="1511300" cy="66992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dirty="0">
                <a:cs typeface="Arial" panose="020B0604020202020204" pitchFamily="34" charset="0"/>
              </a:rPr>
              <a:t>MODELLO MEDICO</a:t>
            </a: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5729287" y="621502"/>
            <a:ext cx="2447925" cy="66992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dirty="0">
                <a:cs typeface="Arial" panose="020B0604020202020204" pitchFamily="34" charset="0"/>
              </a:rPr>
              <a:t>MODELLO BIOPSICOSOCIALE</a:t>
            </a:r>
          </a:p>
        </p:txBody>
      </p:sp>
      <p:graphicFrame>
        <p:nvGraphicFramePr>
          <p:cNvPr id="109587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125153"/>
              </p:ext>
            </p:extLst>
          </p:nvPr>
        </p:nvGraphicFramePr>
        <p:xfrm>
          <a:off x="4546601" y="1548871"/>
          <a:ext cx="4368800" cy="4913312"/>
        </p:xfrm>
        <a:graphic>
          <a:graphicData uri="http://schemas.openxmlformats.org/drawingml/2006/table">
            <a:tbl>
              <a:tblPr/>
              <a:tblGrid>
                <a:gridCol w="436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11">
                <a:tc>
                  <a:txBody>
                    <a:bodyPr/>
                    <a:lstStyle/>
                    <a:p>
                      <a:pPr marL="457200" marR="0" lvl="1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80"/>
                        </a:buClr>
                        <a:buSzTx/>
                        <a:buFont typeface="Wingdings" pitchFamily="2" charset="2"/>
                        <a:buNone/>
                        <a:tabLst>
                          <a:tab pos="215900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Arial Unicode MS" pitchFamily="34" charset="-128"/>
                          <a:cs typeface="Times New Roman" pitchFamily="18" charset="0"/>
                        </a:rPr>
                        <a:t>ICF – OMS, 2001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8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Salute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stato di completo benessere.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46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Funzioni e strutture corporee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funzioni fisiologiche e psicologiche e le parti anatomiche del corpo.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0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Attività e partecipazione</a:t>
                      </a: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capacità a svolgere le attività strumentali di vita quotidiana.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283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Fattori ambientali: </a:t>
                      </a: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costituiscono gli atteggiamenti, l’ambiente fisico e sociale in cui le persone vivono.  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09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tx1">
              <a:lumMod val="95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55576" y="903934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spc="-150" dirty="0">
                <a:solidFill>
                  <a:srgbClr val="7030A0"/>
                </a:solidFill>
                <a:latin typeface="Calibri" panose="020F0502020204030204" pitchFamily="34" charset="0"/>
              </a:rPr>
              <a:t>CONVENZIONE SUI DIRITTI </a:t>
            </a:r>
            <a:r>
              <a:rPr lang="pt-BR" sz="4000" b="1" spc="-150" dirty="0" smtClean="0">
                <a:solidFill>
                  <a:srgbClr val="7030A0"/>
                </a:solidFill>
                <a:latin typeface="Calibri" panose="020F0502020204030204" pitchFamily="34" charset="0"/>
              </a:rPr>
              <a:t>dell’INFANZIA e dell’ADOLESCENZA 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pt-BR" sz="20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ap</a:t>
            </a:r>
            <a:r>
              <a:rPr lang="it-IT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provata </a:t>
            </a:r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  <a:t>dall’Assemblea generale dell’ONU il 20 novembre 1989, </a:t>
            </a:r>
            <a:endParaRPr lang="it-IT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it-IT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ratificata </a:t>
            </a:r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  <a:t>dall’Italia con Legge del 27 maggio 1991, n. 176.</a:t>
            </a:r>
          </a:p>
        </p:txBody>
      </p:sp>
      <p:sp>
        <p:nvSpPr>
          <p:cNvPr id="5" name="Rettangolo 4"/>
          <p:cNvSpPr/>
          <p:nvPr/>
        </p:nvSpPr>
        <p:spPr>
          <a:xfrm>
            <a:off x="827584" y="3717032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spc="-150" dirty="0">
                <a:solidFill>
                  <a:srgbClr val="7030A0"/>
                </a:solidFill>
                <a:latin typeface="Calibri" panose="020F0502020204030204" pitchFamily="34" charset="0"/>
              </a:rPr>
              <a:t>CONVENZIONE SUI DIRITTI </a:t>
            </a:r>
            <a:r>
              <a:rPr lang="pt-BR" sz="4000" b="1" spc="-150" dirty="0" smtClean="0">
                <a:solidFill>
                  <a:srgbClr val="7030A0"/>
                </a:solidFill>
                <a:latin typeface="Calibri" panose="020F0502020204030204" pitchFamily="34" charset="0"/>
              </a:rPr>
              <a:t>delle  PERSONE con DISABILITÀ  </a:t>
            </a:r>
          </a:p>
          <a:p>
            <a:pPr marL="342900" indent="-342900" algn="just">
              <a:buBlip>
                <a:blip r:embed="rId4"/>
              </a:buBlip>
            </a:pPr>
            <a:r>
              <a:rPr lang="pt-BR" sz="2000" spc="-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ap</a:t>
            </a:r>
            <a:r>
              <a:rPr lang="it-IT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provata </a:t>
            </a:r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  <a:t>dall’Assemblea generale dell’ONU il </a:t>
            </a:r>
            <a:r>
              <a:rPr lang="it-IT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13 dicembre 2006, </a:t>
            </a:r>
          </a:p>
          <a:p>
            <a:pPr marL="342900" indent="-342900" algn="just">
              <a:buBlip>
                <a:blip r:embed="rId4"/>
              </a:buBlip>
            </a:pPr>
            <a:r>
              <a:rPr lang="it-IT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ratificata </a:t>
            </a:r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  <a:t>dall’Italia con Legge del </a:t>
            </a:r>
            <a:r>
              <a:rPr lang="it-IT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 marzo 2009, </a:t>
            </a:r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  <a:t>n. </a:t>
            </a:r>
            <a:r>
              <a:rPr lang="it-IT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18.</a:t>
            </a:r>
            <a:endParaRPr lang="it-IT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1516433" y="3312747"/>
            <a:ext cx="5832648" cy="0"/>
          </a:xfrm>
          <a:prstGeom prst="line">
            <a:avLst/>
          </a:prstGeom>
          <a:ln w="1524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62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9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202161746"/>
              </p:ext>
            </p:extLst>
          </p:nvPr>
        </p:nvGraphicFramePr>
        <p:xfrm>
          <a:off x="539552" y="1124744"/>
          <a:ext cx="8163125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CasellaDiTesto 3"/>
          <p:cNvSpPr txBox="1">
            <a:spLocks noChangeArrowheads="1"/>
          </p:cNvSpPr>
          <p:nvPr/>
        </p:nvSpPr>
        <p:spPr bwMode="auto">
          <a:xfrm>
            <a:off x="323850" y="188913"/>
            <a:ext cx="8594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20000"/>
              </a:spcBef>
              <a:buSzPct val="85000"/>
              <a:buFont typeface="Arial" panose="020B0604020202020204" pitchFamily="34" charset="0"/>
              <a:buNone/>
            </a:pPr>
            <a:r>
              <a:rPr lang="it-IT" altLang="it-IT" sz="2000" b="1">
                <a:latin typeface="Calibri" panose="020F0502020204030204" pitchFamily="34" charset="0"/>
                <a:cs typeface="Calibri" panose="020F0502020204030204" pitchFamily="34" charset="0"/>
              </a:rPr>
              <a:t>Classificazione Internazionale del Funzionamento, della Disabilità e della Salute</a:t>
            </a:r>
          </a:p>
        </p:txBody>
      </p:sp>
      <p:sp>
        <p:nvSpPr>
          <p:cNvPr id="4" name="Elaborazione 3"/>
          <p:cNvSpPr/>
          <p:nvPr/>
        </p:nvSpPr>
        <p:spPr>
          <a:xfrm flipV="1">
            <a:off x="769045" y="679873"/>
            <a:ext cx="7704137" cy="117987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2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ppia parentesi quadra 5"/>
          <p:cNvSpPr/>
          <p:nvPr/>
        </p:nvSpPr>
        <p:spPr>
          <a:xfrm rot="5400000">
            <a:off x="1447619" y="-775750"/>
            <a:ext cx="6192688" cy="8409502"/>
          </a:xfrm>
          <a:prstGeom prst="bracketPair">
            <a:avLst>
              <a:gd name="adj" fmla="val 36883"/>
            </a:avLst>
          </a:prstGeom>
          <a:ln w="254000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0" name="Input manuale 9"/>
          <p:cNvSpPr/>
          <p:nvPr/>
        </p:nvSpPr>
        <p:spPr>
          <a:xfrm>
            <a:off x="5616575" y="548555"/>
            <a:ext cx="1875606" cy="1440583"/>
          </a:xfrm>
          <a:prstGeom prst="flowChartManualInpu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2800" b="1" dirty="0">
                <a:solidFill>
                  <a:srgbClr val="000066"/>
                </a:solidFill>
              </a:rPr>
              <a:t>comunità</a:t>
            </a:r>
          </a:p>
        </p:txBody>
      </p:sp>
      <p:sp>
        <p:nvSpPr>
          <p:cNvPr id="14" name="Cuore 13"/>
          <p:cNvSpPr/>
          <p:nvPr/>
        </p:nvSpPr>
        <p:spPr>
          <a:xfrm>
            <a:off x="1696065" y="485776"/>
            <a:ext cx="2299673" cy="1784350"/>
          </a:xfrm>
          <a:prstGeom prst="hear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2800" b="1" dirty="0">
                <a:solidFill>
                  <a:srgbClr val="000066"/>
                </a:solidFill>
              </a:rPr>
              <a:t>famiglia</a:t>
            </a:r>
          </a:p>
        </p:txBody>
      </p:sp>
      <p:sp>
        <p:nvSpPr>
          <p:cNvPr id="30727" name="CasellaDiTesto 1"/>
          <p:cNvSpPr txBox="1">
            <a:spLocks noChangeArrowheads="1"/>
          </p:cNvSpPr>
          <p:nvPr/>
        </p:nvSpPr>
        <p:spPr bwMode="auto">
          <a:xfrm>
            <a:off x="3514725" y="115888"/>
            <a:ext cx="2136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chemeClr val="bg1"/>
                </a:solidFill>
              </a:rPr>
              <a:t>welfare relazionale</a:t>
            </a:r>
          </a:p>
        </p:txBody>
      </p:sp>
      <p:sp>
        <p:nvSpPr>
          <p:cNvPr id="18" name="Freccia a destra 17"/>
          <p:cNvSpPr/>
          <p:nvPr/>
        </p:nvSpPr>
        <p:spPr>
          <a:xfrm>
            <a:off x="176980" y="3068638"/>
            <a:ext cx="8745793" cy="1254125"/>
          </a:xfrm>
          <a:prstGeom prst="rightArrow">
            <a:avLst>
              <a:gd name="adj1" fmla="val 50000"/>
              <a:gd name="adj2" fmla="val 7136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3600" b="1" dirty="0" smtClean="0">
                <a:solidFill>
                  <a:schemeClr val="bg1"/>
                </a:solidFill>
              </a:rPr>
              <a:t>BAMBINO // BAMBINO  </a:t>
            </a:r>
            <a:r>
              <a:rPr lang="it-IT" sz="3600" b="1" dirty="0">
                <a:solidFill>
                  <a:schemeClr val="bg1"/>
                </a:solidFill>
              </a:rPr>
              <a:t>con  DISABILITÀ </a:t>
            </a:r>
          </a:p>
        </p:txBody>
      </p:sp>
      <p:pic>
        <p:nvPicPr>
          <p:cNvPr id="30729" name="Picture 21" descr="http://www.pianetagratis.it/gif/frecce/30/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54" y="2347913"/>
            <a:ext cx="5762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23" descr="http://www.pianetagratis.it/gif/frecce/30/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55" y="2060575"/>
            <a:ext cx="4333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1" descr="http://www.pianetagratis.it/gif/frecce/30/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1819" y="800894"/>
            <a:ext cx="6477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24"/>
          <p:cNvSpPr/>
          <p:nvPr/>
        </p:nvSpPr>
        <p:spPr>
          <a:xfrm>
            <a:off x="1017639" y="4115515"/>
            <a:ext cx="7020232" cy="1816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</a:rPr>
              <a:t>La famiglia può reagire in modo </a:t>
            </a:r>
          </a:p>
          <a:p>
            <a:pPr marL="185738" indent="-185738" algn="just">
              <a:buFont typeface="Wingdings" panose="05000000000000000000" pitchFamily="2" charset="2"/>
              <a:buChar char="§"/>
              <a:defRPr/>
            </a:pPr>
            <a:r>
              <a:rPr lang="it-IT" sz="1600" b="1" dirty="0">
                <a:solidFill>
                  <a:srgbClr val="008000"/>
                </a:solidFill>
                <a:latin typeface="Arial" panose="020B0604020202020204" pitchFamily="34" charset="0"/>
              </a:rPr>
              <a:t>costruttivo</a:t>
            </a: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</a:rPr>
              <a:t>, mantenendosi unito e aprendosi al supporto di familiari e degli operatori, </a:t>
            </a:r>
          </a:p>
          <a:p>
            <a:pPr marL="185738" indent="-185738" algn="just">
              <a:buFont typeface="Wingdings" panose="05000000000000000000" pitchFamily="2" charset="2"/>
              <a:buChar char="§"/>
              <a:defRPr/>
            </a:pPr>
            <a:r>
              <a:rPr lang="it-IT" sz="1600" b="1" dirty="0">
                <a:solidFill>
                  <a:srgbClr val="C00000"/>
                </a:solidFill>
                <a:latin typeface="Arial" panose="020B0604020202020204" pitchFamily="34" charset="0"/>
              </a:rPr>
              <a:t>disadattivo</a:t>
            </a:r>
            <a:r>
              <a:rPr lang="it-IT" sz="1600" b="1" dirty="0">
                <a:solidFill>
                  <a:srgbClr val="002060"/>
                </a:solidFill>
                <a:latin typeface="Arial" panose="020B0604020202020204" pitchFamily="34" charset="0"/>
              </a:rPr>
              <a:t>, sviluppando sensi di colpa, rabbia e frustrazione che possono sfociare in relazionali potenzialmente psicopatologiche che alterano le dinamiche familiari con ricadute sullo sviluppo psicofisico del bambino. </a:t>
            </a:r>
          </a:p>
        </p:txBody>
      </p:sp>
    </p:spTree>
    <p:extLst>
      <p:ext uri="{BB962C8B-B14F-4D97-AF65-F5344CB8AC3E}">
        <p14:creationId xmlns:p14="http://schemas.microsoft.com/office/powerpoint/2010/main" val="39333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9552" y="716503"/>
            <a:ext cx="8136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Quell’immagine del futuro, che si proiettava ovunque nella nostra adolescenza: se aveva una forma non era questa.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3419872" y="4523636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… a quella festa tu rimanesti con i nonni: al compleanno dei suoi figli non ti ci ho portato mai.</a:t>
            </a:r>
          </a:p>
        </p:txBody>
      </p:sp>
      <p:pic>
        <p:nvPicPr>
          <p:cNvPr id="37890" name="Picture 2" descr="Tempo di impar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080" y="1837895"/>
            <a:ext cx="2991062" cy="4821772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3419872" y="2066072"/>
            <a:ext cx="51125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Così mi riesce difficile vedere chi con me quella promessa la condivise. Le amiche d’infanzia: con i figli non le posso incontrare.</a:t>
            </a:r>
          </a:p>
        </p:txBody>
      </p:sp>
    </p:spTree>
    <p:extLst>
      <p:ext uri="{BB962C8B-B14F-4D97-AF65-F5344CB8AC3E}">
        <p14:creationId xmlns:p14="http://schemas.microsoft.com/office/powerpoint/2010/main" val="25195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1665" y="5338859"/>
            <a:ext cx="863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Calibri" panose="020F0502020204030204" pitchFamily="34" charset="0"/>
              </a:rPr>
              <a:t>Tutto il mondo </a:t>
            </a:r>
            <a:r>
              <a:rPr lang="it-IT" sz="1600" b="1" dirty="0" smtClean="0">
                <a:latin typeface="Calibri" panose="020F0502020204030204" pitchFamily="34" charset="0"/>
              </a:rPr>
              <a:t>è </a:t>
            </a:r>
            <a:r>
              <a:rPr lang="it-IT" sz="1600" b="1" dirty="0">
                <a:latin typeface="Calibri" panose="020F0502020204030204" pitchFamily="34" charset="0"/>
              </a:rPr>
              <a:t>un palcoscenico. </a:t>
            </a:r>
            <a:r>
              <a:rPr lang="it-IT" sz="1600" b="1" dirty="0" smtClean="0">
                <a:latin typeface="Calibri" panose="020F0502020204030204" pitchFamily="34" charset="0"/>
              </a:rPr>
              <a:t>E </a:t>
            </a:r>
            <a:r>
              <a:rPr lang="it-IT" sz="1600" b="1" dirty="0">
                <a:latin typeface="Calibri" panose="020F0502020204030204" pitchFamily="34" charset="0"/>
              </a:rPr>
              <a:t>gli uomini e le donne </a:t>
            </a:r>
            <a:r>
              <a:rPr lang="it-IT" sz="1600" b="1" dirty="0" smtClean="0">
                <a:latin typeface="Calibri" panose="020F0502020204030204" pitchFamily="34" charset="0"/>
              </a:rPr>
              <a:t>degli </a:t>
            </a:r>
            <a:r>
              <a:rPr lang="it-IT" sz="1600" b="1" dirty="0">
                <a:latin typeface="Calibri" panose="020F0502020204030204" pitchFamily="34" charset="0"/>
              </a:rPr>
              <a:t>attori che hanno le loro entrate </a:t>
            </a:r>
            <a:r>
              <a:rPr lang="it-IT" sz="1600" b="1" dirty="0" smtClean="0">
                <a:latin typeface="Calibri" panose="020F0502020204030204" pitchFamily="34" charset="0"/>
              </a:rPr>
              <a:t>e </a:t>
            </a:r>
            <a:r>
              <a:rPr lang="it-IT" sz="1600" b="1" dirty="0">
                <a:latin typeface="Calibri" panose="020F0502020204030204" pitchFamily="34" charset="0"/>
              </a:rPr>
              <a:t>uscite di scena, </a:t>
            </a:r>
            <a:r>
              <a:rPr lang="it-IT" sz="1600" b="1" dirty="0" smtClean="0">
                <a:latin typeface="Calibri" panose="020F0502020204030204" pitchFamily="34" charset="0"/>
              </a:rPr>
              <a:t>e </a:t>
            </a:r>
            <a:r>
              <a:rPr lang="it-IT" sz="1600" b="1" dirty="0">
                <a:latin typeface="Calibri" panose="020F0502020204030204" pitchFamily="34" charset="0"/>
              </a:rPr>
              <a:t>ognuno recita diverse parti nella vita</a:t>
            </a:r>
            <a:r>
              <a:rPr lang="it-IT" sz="1600" b="1" dirty="0" smtClean="0">
                <a:latin typeface="Calibri" panose="020F0502020204030204" pitchFamily="34" charset="0"/>
              </a:rPr>
              <a:t>, che è </a:t>
            </a:r>
            <a:r>
              <a:rPr lang="it-IT" sz="1600" b="1" dirty="0">
                <a:latin typeface="Calibri" panose="020F0502020204030204" pitchFamily="34" charset="0"/>
              </a:rPr>
              <a:t>un dramma in sette atti:</a:t>
            </a:r>
            <a:br>
              <a:rPr lang="it-IT" sz="1600" b="1" dirty="0">
                <a:latin typeface="Calibri" panose="020F0502020204030204" pitchFamily="34" charset="0"/>
              </a:rPr>
            </a:br>
            <a:r>
              <a:rPr lang="it-IT" sz="1600" b="1" dirty="0">
                <a:latin typeface="Calibri" panose="020F0502020204030204" pitchFamily="34" charset="0"/>
              </a:rPr>
              <a:t>1) il </a:t>
            </a:r>
            <a:r>
              <a:rPr lang="it-IT" sz="1600" b="1" u="sng" dirty="0">
                <a:latin typeface="Calibri" panose="020F0502020204030204" pitchFamily="34" charset="0"/>
              </a:rPr>
              <a:t>bambino</a:t>
            </a:r>
            <a:r>
              <a:rPr lang="it-IT" sz="1600" b="1" dirty="0">
                <a:latin typeface="Calibri" panose="020F0502020204030204" pitchFamily="34" charset="0"/>
              </a:rPr>
              <a:t> sbava e piange in braccio alla </a:t>
            </a:r>
            <a:r>
              <a:rPr lang="it-IT" sz="1600" b="1" dirty="0" smtClean="0">
                <a:latin typeface="Calibri" panose="020F0502020204030204" pitchFamily="34" charset="0"/>
              </a:rPr>
              <a:t>nutrice, 2</a:t>
            </a:r>
            <a:r>
              <a:rPr lang="it-IT" sz="1600" b="1" dirty="0">
                <a:latin typeface="Calibri" panose="020F0502020204030204" pitchFamily="34" charset="0"/>
              </a:rPr>
              <a:t>) poi lo </a:t>
            </a:r>
            <a:r>
              <a:rPr lang="it-IT" sz="1600" b="1" u="sng" dirty="0">
                <a:latin typeface="Calibri" panose="020F0502020204030204" pitchFamily="34" charset="0"/>
              </a:rPr>
              <a:t>scolaro</a:t>
            </a:r>
            <a:r>
              <a:rPr lang="it-IT" sz="1600" b="1" dirty="0">
                <a:latin typeface="Calibri" panose="020F0502020204030204" pitchFamily="34" charset="0"/>
              </a:rPr>
              <a:t>, </a:t>
            </a:r>
            <a:r>
              <a:rPr lang="it-IT" sz="1600" b="1" dirty="0" smtClean="0">
                <a:latin typeface="Calibri" panose="020F0502020204030204" pitchFamily="34" charset="0"/>
              </a:rPr>
              <a:t>piagnucoloso, 3) l'</a:t>
            </a:r>
            <a:r>
              <a:rPr lang="it-IT" sz="1600" b="1" u="sng" dirty="0" smtClean="0">
                <a:latin typeface="Calibri" panose="020F0502020204030204" pitchFamily="34" charset="0"/>
              </a:rPr>
              <a:t>innamorato</a:t>
            </a:r>
            <a:r>
              <a:rPr lang="it-IT" sz="1600" b="1" dirty="0" smtClean="0">
                <a:latin typeface="Calibri" panose="020F0502020204030204" pitchFamily="34" charset="0"/>
              </a:rPr>
              <a:t>,</a:t>
            </a:r>
            <a:r>
              <a:rPr lang="it-IT" sz="1600" b="1" dirty="0">
                <a:latin typeface="Calibri" panose="020F0502020204030204" pitchFamily="34" charset="0"/>
              </a:rPr>
              <a:t/>
            </a:r>
            <a:br>
              <a:rPr lang="it-IT" sz="1600" b="1" dirty="0">
                <a:latin typeface="Calibri" panose="020F0502020204030204" pitchFamily="34" charset="0"/>
              </a:rPr>
            </a:br>
            <a:r>
              <a:rPr lang="it-IT" sz="1600" b="1" dirty="0">
                <a:latin typeface="Calibri" panose="020F0502020204030204" pitchFamily="34" charset="0"/>
              </a:rPr>
              <a:t>4) il </a:t>
            </a:r>
            <a:r>
              <a:rPr lang="it-IT" sz="1600" b="1" u="sng" dirty="0" smtClean="0">
                <a:latin typeface="Calibri" panose="020F0502020204030204" pitchFamily="34" charset="0"/>
              </a:rPr>
              <a:t>soldato</a:t>
            </a:r>
            <a:r>
              <a:rPr lang="it-IT" sz="1600" b="1" dirty="0" smtClean="0">
                <a:latin typeface="Calibri" panose="020F0502020204030204" pitchFamily="34" charset="0"/>
              </a:rPr>
              <a:t>, sempre </a:t>
            </a:r>
            <a:r>
              <a:rPr lang="it-IT" sz="1600" b="1" dirty="0">
                <a:latin typeface="Calibri" panose="020F0502020204030204" pitchFamily="34" charset="0"/>
              </a:rPr>
              <a:t>alla ricerca </a:t>
            </a:r>
            <a:r>
              <a:rPr lang="it-IT" sz="1600" b="1" dirty="0" smtClean="0">
                <a:latin typeface="Calibri" panose="020F0502020204030204" pitchFamily="34" charset="0"/>
              </a:rPr>
              <a:t>e </a:t>
            </a:r>
            <a:r>
              <a:rPr lang="it-IT" sz="1600" b="1" dirty="0">
                <a:latin typeface="Calibri" panose="020F0502020204030204" pitchFamily="34" charset="0"/>
              </a:rPr>
              <a:t>sempre pronto ad attaccar </a:t>
            </a:r>
            <a:r>
              <a:rPr lang="it-IT" sz="1600" b="1" dirty="0" smtClean="0">
                <a:latin typeface="Calibri" panose="020F0502020204030204" pitchFamily="34" charset="0"/>
              </a:rPr>
              <a:t>bottone, 5</a:t>
            </a:r>
            <a:r>
              <a:rPr lang="it-IT" sz="1600" b="1" dirty="0">
                <a:latin typeface="Calibri" panose="020F0502020204030204" pitchFamily="34" charset="0"/>
              </a:rPr>
              <a:t>) il </a:t>
            </a:r>
            <a:r>
              <a:rPr lang="it-IT" sz="1600" b="1" u="sng" dirty="0">
                <a:latin typeface="Calibri" panose="020F0502020204030204" pitchFamily="34" charset="0"/>
              </a:rPr>
              <a:t>giudice</a:t>
            </a:r>
            <a:r>
              <a:rPr lang="it-IT" sz="1600" b="1" dirty="0">
                <a:latin typeface="Calibri" panose="020F0502020204030204" pitchFamily="34" charset="0"/>
              </a:rPr>
              <a:t>, pancia rotonda</a:t>
            </a:r>
            <a:br>
              <a:rPr lang="it-IT" sz="1600" b="1" dirty="0">
                <a:latin typeface="Calibri" panose="020F0502020204030204" pitchFamily="34" charset="0"/>
              </a:rPr>
            </a:br>
            <a:r>
              <a:rPr lang="it-IT" sz="1600" b="1" dirty="0">
                <a:latin typeface="Calibri" panose="020F0502020204030204" pitchFamily="34" charset="0"/>
              </a:rPr>
              <a:t>6) il </a:t>
            </a:r>
            <a:r>
              <a:rPr lang="it-IT" sz="1600" b="1" u="sng" dirty="0">
                <a:latin typeface="Calibri" panose="020F0502020204030204" pitchFamily="34" charset="0"/>
              </a:rPr>
              <a:t>vecchio </a:t>
            </a:r>
            <a:r>
              <a:rPr lang="it-IT" sz="1600" b="1" u="sng" dirty="0" smtClean="0">
                <a:latin typeface="Calibri" panose="020F0502020204030204" pitchFamily="34" charset="0"/>
              </a:rPr>
              <a:t>pantofolaio</a:t>
            </a:r>
            <a:r>
              <a:rPr lang="it-IT" sz="1600" b="1" dirty="0" smtClean="0">
                <a:latin typeface="Calibri" panose="020F0502020204030204" pitchFamily="34" charset="0"/>
              </a:rPr>
              <a:t>, 7</a:t>
            </a:r>
            <a:r>
              <a:rPr lang="it-IT" sz="1600" b="1" dirty="0">
                <a:latin typeface="Calibri" panose="020F0502020204030204" pitchFamily="34" charset="0"/>
              </a:rPr>
              <a:t>) una </a:t>
            </a:r>
            <a:r>
              <a:rPr lang="it-IT" sz="1600" b="1" u="sng" dirty="0">
                <a:latin typeface="Calibri" panose="020F0502020204030204" pitchFamily="34" charset="0"/>
              </a:rPr>
              <a:t>seconda infanzia</a:t>
            </a:r>
            <a:r>
              <a:rPr lang="it-IT" sz="1600" b="1" dirty="0">
                <a:latin typeface="Calibri" panose="020F0502020204030204" pitchFamily="34" charset="0"/>
              </a:rPr>
              <a:t>, puro oblio, senza denti, occhi, gusto, senza niente!</a:t>
            </a:r>
          </a:p>
        </p:txBody>
      </p:sp>
      <p:pic>
        <p:nvPicPr>
          <p:cNvPr id="5122" name="Picture 2" descr=" William Mulready, The Seven Ages of Man (183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" y="536767"/>
            <a:ext cx="6609330" cy="480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26067" y="154973"/>
            <a:ext cx="599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555555"/>
                </a:solidFill>
                <a:latin typeface="Calibri" panose="020F0502020204030204" pitchFamily="34" charset="0"/>
              </a:rPr>
              <a:t>William </a:t>
            </a:r>
            <a:r>
              <a:rPr lang="en-US" sz="1400" b="1" dirty="0" err="1">
                <a:solidFill>
                  <a:srgbClr val="555555"/>
                </a:solidFill>
                <a:latin typeface="Calibri" panose="020F0502020204030204" pitchFamily="34" charset="0"/>
              </a:rPr>
              <a:t>Mulready</a:t>
            </a:r>
            <a:r>
              <a:rPr lang="en-US" sz="1400" b="1" dirty="0">
                <a:solidFill>
                  <a:srgbClr val="555555"/>
                </a:solidFill>
                <a:latin typeface="Calibri" panose="020F0502020204030204" pitchFamily="34" charset="0"/>
              </a:rPr>
              <a:t>, The Seven Ages of Man (1838)</a:t>
            </a:r>
            <a:r>
              <a:rPr lang="en-US" dirty="0">
                <a:solidFill>
                  <a:srgbClr val="555555"/>
                </a:solidFill>
                <a:latin typeface="Open sans"/>
              </a:rPr>
              <a:t> 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007262" y="4649172"/>
            <a:ext cx="1899671" cy="52322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Calibri" panose="020F0502020204030204" pitchFamily="34" charset="0"/>
              </a:rPr>
              <a:t>Come vi piace</a:t>
            </a:r>
          </a:p>
          <a:p>
            <a:r>
              <a:rPr lang="it-IT" sz="1400" b="1" dirty="0" smtClean="0">
                <a:latin typeface="Calibri" panose="020F0502020204030204" pitchFamily="34" charset="0"/>
              </a:rPr>
              <a:t>William Shakespeare</a:t>
            </a:r>
            <a:r>
              <a:rPr lang="it-IT" sz="1400" dirty="0">
                <a:solidFill>
                  <a:srgbClr val="555555"/>
                </a:solidFill>
                <a:latin typeface="Calibri" panose="020F0502020204030204" pitchFamily="34" charset="0"/>
              </a:rPr>
              <a:t> </a:t>
            </a:r>
            <a:endParaRPr lang="it-IT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tangolo 4"/>
          <p:cNvSpPr>
            <a:spLocks noChangeArrowheads="1"/>
          </p:cNvSpPr>
          <p:nvPr/>
        </p:nvSpPr>
        <p:spPr bwMode="auto">
          <a:xfrm>
            <a:off x="2418735" y="2127583"/>
            <a:ext cx="612058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108BB4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DA732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E589F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>
                <a:latin typeface="Calibri" panose="020F0502020204030204" pitchFamily="34" charset="0"/>
              </a:rPr>
              <a:t>Il </a:t>
            </a:r>
            <a:r>
              <a:rPr lang="it-IT" altLang="it-IT" sz="2800" b="1" dirty="0">
                <a:latin typeface="Calibri" panose="020F0502020204030204" pitchFamily="34" charset="0"/>
              </a:rPr>
              <a:t>Progetto individuale</a:t>
            </a:r>
            <a:r>
              <a:rPr lang="it-IT" altLang="it-IT" sz="2800" dirty="0">
                <a:latin typeface="Calibri" panose="020F0502020204030204" pitchFamily="34" charset="0"/>
              </a:rPr>
              <a:t> (PI) è lo strumento che dovrebbe consentire alle </a:t>
            </a:r>
            <a:r>
              <a:rPr lang="it-IT" altLang="it-IT" sz="2800" b="1" dirty="0">
                <a:latin typeface="Calibri" panose="020F0502020204030204" pitchFamily="34" charset="0"/>
              </a:rPr>
              <a:t>persone con disabilità</a:t>
            </a:r>
            <a:r>
              <a:rPr lang="it-IT" altLang="it-IT" sz="2800" dirty="0">
                <a:latin typeface="Calibri" panose="020F0502020204030204" pitchFamily="34" charset="0"/>
              </a:rPr>
              <a:t> e alle loro famiglie l’accesso a un </a:t>
            </a:r>
            <a:r>
              <a:rPr lang="it-IT" altLang="it-IT" sz="2800" b="1" u="sng" dirty="0">
                <a:latin typeface="Calibri" panose="020F0502020204030204" pitchFamily="34" charset="0"/>
              </a:rPr>
              <a:t>sistema integrato</a:t>
            </a:r>
            <a:r>
              <a:rPr lang="it-IT" altLang="it-IT" sz="2800" b="1" dirty="0">
                <a:latin typeface="Calibri" panose="020F0502020204030204" pitchFamily="34" charset="0"/>
              </a:rPr>
              <a:t> </a:t>
            </a:r>
            <a:r>
              <a:rPr lang="it-IT" altLang="it-IT" sz="2800" b="1" dirty="0" smtClean="0">
                <a:latin typeface="Calibri" panose="020F0502020204030204" pitchFamily="34" charset="0"/>
              </a:rPr>
              <a:t>di servizi e di tutele </a:t>
            </a:r>
            <a:r>
              <a:rPr lang="it-IT" altLang="it-IT" sz="2800" dirty="0" smtClean="0">
                <a:latin typeface="Calibri" panose="020F0502020204030204" pitchFamily="34" charset="0"/>
              </a:rPr>
              <a:t>(sociale </a:t>
            </a:r>
            <a:r>
              <a:rPr lang="it-IT" altLang="it-IT" sz="2800" dirty="0">
                <a:latin typeface="Calibri" panose="020F0502020204030204" pitchFamily="34" charset="0"/>
              </a:rPr>
              <a:t>e sanitario) in grado di garantire la </a:t>
            </a:r>
            <a:r>
              <a:rPr lang="it-IT" altLang="it-IT" sz="2800" b="1" dirty="0">
                <a:solidFill>
                  <a:srgbClr val="0000CC"/>
                </a:solidFill>
                <a:latin typeface="Calibri" panose="020F0502020204030204" pitchFamily="34" charset="0"/>
              </a:rPr>
              <a:t>qualità della vita</a:t>
            </a:r>
            <a:r>
              <a:rPr lang="it-IT" altLang="it-IT" sz="2800" dirty="0">
                <a:latin typeface="Calibri" panose="020F0502020204030204" pitchFamily="34" charset="0"/>
              </a:rPr>
              <a:t>, pari opportunità, non discriminazione e diritti di cittadinanza.</a:t>
            </a:r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613667"/>
              </p:ext>
            </p:extLst>
          </p:nvPr>
        </p:nvGraphicFramePr>
        <p:xfrm>
          <a:off x="204120" y="2493457"/>
          <a:ext cx="2096627" cy="2819604"/>
        </p:xfrm>
        <a:graphic>
          <a:graphicData uri="http://schemas.openxmlformats.org/drawingml/2006/table">
            <a:tbl>
              <a:tblPr/>
              <a:tblGrid>
                <a:gridCol w="2096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9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itchFamily="18" charset="0"/>
                        </a:rPr>
                        <a:t>Neonato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horzBrick">
                      <a:fgClr>
                        <a:schemeClr val="bg1"/>
                      </a:fgClr>
                      <a:bgClr>
                        <a:srgbClr val="CCFFC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itchFamily="18" charset="0"/>
                        </a:rPr>
                        <a:t>Bambino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horzBrick">
                      <a:fgClr>
                        <a:schemeClr val="bg1"/>
                      </a:fgClr>
                      <a:bgClr>
                        <a:srgbClr val="CCFFC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28938375"/>
                  </a:ext>
                </a:extLst>
              </a:tr>
              <a:tr h="469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itchFamily="18" charset="0"/>
                        </a:rPr>
                        <a:t>Adolescente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horzBrick">
                      <a:fgClr>
                        <a:schemeClr val="bg1"/>
                      </a:fgClr>
                      <a:bgClr>
                        <a:srgbClr val="CCFFC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346567455"/>
                  </a:ext>
                </a:extLst>
              </a:tr>
              <a:tr h="469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itchFamily="18" charset="0"/>
                        </a:rPr>
                        <a:t>Giovane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horzBrick">
                      <a:fgClr>
                        <a:schemeClr val="bg1"/>
                      </a:fgClr>
                      <a:bgClr>
                        <a:srgbClr val="CCFFC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791993572"/>
                  </a:ext>
                </a:extLst>
              </a:tr>
              <a:tr h="469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itchFamily="18" charset="0"/>
                        </a:rPr>
                        <a:t>Adulto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horzBrick">
                      <a:fgClr>
                        <a:schemeClr val="bg1"/>
                      </a:fgClr>
                      <a:bgClr>
                        <a:srgbClr val="CCFFC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8366560"/>
                  </a:ext>
                </a:extLst>
              </a:tr>
              <a:tr h="469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itchFamily="18" charset="0"/>
                        </a:rPr>
                        <a:t>Anziano</a:t>
                      </a:r>
                    </a:p>
                  </a:txBody>
                  <a:tcPr marL="91436" marR="91436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horzBrick">
                      <a:fgClr>
                        <a:schemeClr val="bg1"/>
                      </a:fgClr>
                      <a:bgClr>
                        <a:srgbClr val="CCFFC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643362050"/>
                  </a:ext>
                </a:extLst>
              </a:tr>
            </a:tbl>
          </a:graphicData>
        </a:graphic>
      </p:graphicFrame>
      <p:graphicFrame>
        <p:nvGraphicFramePr>
          <p:cNvPr id="10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41450"/>
              </p:ext>
            </p:extLst>
          </p:nvPr>
        </p:nvGraphicFramePr>
        <p:xfrm>
          <a:off x="204121" y="171719"/>
          <a:ext cx="8770938" cy="1371288"/>
        </p:xfrm>
        <a:graphic>
          <a:graphicData uri="http://schemas.openxmlformats.org/drawingml/2006/table">
            <a:tbl>
              <a:tblPr/>
              <a:tblGrid>
                <a:gridCol w="877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6" marR="91436" marT="45668" marB="456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itchFamily="18" charset="0"/>
                        </a:rPr>
                        <a:t>PROGETTO INDIVIDUALE  </a:t>
                      </a: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itchFamily="18" charset="0"/>
                          <a:sym typeface="Wingdings" panose="05000000000000000000" pitchFamily="2" charset="2"/>
                        </a:rPr>
                        <a:t>  SISTEMA INTEGRATO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Unicode MS" pitchFamily="34" charset="-128"/>
                          <a:cs typeface="Times New Roman" pitchFamily="18" charset="0"/>
                          <a:sym typeface="Wingdings" panose="05000000000000000000" pitchFamily="2" charset="2"/>
                        </a:rPr>
                        <a:t>L. 32872000 – art. 14</a:t>
                      </a: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6" marR="91436" marT="45668" marB="456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horzBrick">
                      <a:fgClr>
                        <a:schemeClr val="bg1"/>
                      </a:fgClr>
                      <a:bgClr>
                        <a:srgbClr val="CCFFC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6" marR="91436" marT="45668" marB="456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0312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ppia parentesi quadra 5"/>
          <p:cNvSpPr/>
          <p:nvPr/>
        </p:nvSpPr>
        <p:spPr>
          <a:xfrm rot="5400000">
            <a:off x="1297937" y="-737498"/>
            <a:ext cx="6489137" cy="8406588"/>
          </a:xfrm>
          <a:prstGeom prst="bracketPair">
            <a:avLst>
              <a:gd name="adj" fmla="val 36883"/>
            </a:avLst>
          </a:prstGeom>
          <a:ln w="254000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0" name="Input manuale 9"/>
          <p:cNvSpPr/>
          <p:nvPr/>
        </p:nvSpPr>
        <p:spPr>
          <a:xfrm>
            <a:off x="5483842" y="702545"/>
            <a:ext cx="1781583" cy="1286594"/>
          </a:xfrm>
          <a:prstGeom prst="flowChartManualInpu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comunità</a:t>
            </a:r>
          </a:p>
        </p:txBody>
      </p:sp>
      <p:sp>
        <p:nvSpPr>
          <p:cNvPr id="14" name="Cuore 13"/>
          <p:cNvSpPr/>
          <p:nvPr/>
        </p:nvSpPr>
        <p:spPr>
          <a:xfrm>
            <a:off x="1885709" y="485776"/>
            <a:ext cx="2110030" cy="1784350"/>
          </a:xfrm>
          <a:prstGeom prst="hear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2800" dirty="0">
                <a:solidFill>
                  <a:srgbClr val="000066"/>
                </a:solidFill>
              </a:rPr>
              <a:t>famiglia</a:t>
            </a:r>
          </a:p>
        </p:txBody>
      </p:sp>
      <p:sp>
        <p:nvSpPr>
          <p:cNvPr id="32775" name="CasellaDiTesto 1"/>
          <p:cNvSpPr txBox="1">
            <a:spLocks noChangeArrowheads="1"/>
          </p:cNvSpPr>
          <p:nvPr/>
        </p:nvSpPr>
        <p:spPr bwMode="auto">
          <a:xfrm>
            <a:off x="3301130" y="44247"/>
            <a:ext cx="2136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bg1"/>
                </a:solidFill>
              </a:rPr>
              <a:t>welfare relazionale</a:t>
            </a:r>
          </a:p>
        </p:txBody>
      </p:sp>
      <p:pic>
        <p:nvPicPr>
          <p:cNvPr id="32777" name="Picture 21" descr="http://www.pianetagratis.it/gif/frecce/30/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7913"/>
            <a:ext cx="5762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3" descr="http://www.pianetagratis.it/gif/frecce/30/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060575"/>
            <a:ext cx="4333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21" descr="http://www.pianetagratis.it/gif/frecce/30/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1819" y="712406"/>
            <a:ext cx="6477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cumento multiplo 12"/>
          <p:cNvSpPr/>
          <p:nvPr/>
        </p:nvSpPr>
        <p:spPr>
          <a:xfrm>
            <a:off x="1028664" y="4872038"/>
            <a:ext cx="1974850" cy="865187"/>
          </a:xfrm>
          <a:prstGeom prst="flowChartMultidocumen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4000" b="1" dirty="0">
                <a:solidFill>
                  <a:srgbClr val="000066"/>
                </a:solidFill>
              </a:rPr>
              <a:t>SSR</a:t>
            </a:r>
          </a:p>
        </p:txBody>
      </p:sp>
      <p:sp>
        <p:nvSpPr>
          <p:cNvPr id="15" name="Scheda 14"/>
          <p:cNvSpPr/>
          <p:nvPr/>
        </p:nvSpPr>
        <p:spPr>
          <a:xfrm>
            <a:off x="2477730" y="5732463"/>
            <a:ext cx="2066055" cy="576262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rgbClr val="000066"/>
                </a:solidFill>
              </a:rPr>
              <a:t>enti locali</a:t>
            </a:r>
          </a:p>
        </p:txBody>
      </p:sp>
      <p:sp>
        <p:nvSpPr>
          <p:cNvPr id="16" name="Nastro perforato 15"/>
          <p:cNvSpPr/>
          <p:nvPr/>
        </p:nvSpPr>
        <p:spPr>
          <a:xfrm>
            <a:off x="4732439" y="5445125"/>
            <a:ext cx="1512887" cy="720725"/>
          </a:xfrm>
          <a:prstGeom prst="flowChartPunchedTap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3600" b="1" dirty="0">
                <a:solidFill>
                  <a:srgbClr val="000066"/>
                </a:solidFill>
              </a:rPr>
              <a:t>scuola</a:t>
            </a:r>
          </a:p>
        </p:txBody>
      </p:sp>
      <p:sp>
        <p:nvSpPr>
          <p:cNvPr id="17" name="Terminatore 16"/>
          <p:cNvSpPr/>
          <p:nvPr/>
        </p:nvSpPr>
        <p:spPr>
          <a:xfrm>
            <a:off x="6464094" y="4835259"/>
            <a:ext cx="1655763" cy="863600"/>
          </a:xfrm>
          <a:prstGeom prst="flowChartTerminator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3600" b="1" dirty="0" smtClean="0">
                <a:solidFill>
                  <a:srgbClr val="000066"/>
                </a:solidFill>
              </a:rPr>
              <a:t>lavoro</a:t>
            </a:r>
            <a:endParaRPr lang="it-IT" sz="3600" b="1" dirty="0">
              <a:solidFill>
                <a:srgbClr val="000066"/>
              </a:solidFill>
            </a:endParaRPr>
          </a:p>
        </p:txBody>
      </p:sp>
      <p:pic>
        <p:nvPicPr>
          <p:cNvPr id="19" name="Picture 6" descr="progressive grey arrows pointing r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1371" y="4208462"/>
            <a:ext cx="1035050" cy="2063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progressive grey arrows pointing r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2639" y="4646613"/>
            <a:ext cx="1871662" cy="1571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progressive grey arrows pointing r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521285" y="4602248"/>
            <a:ext cx="1655763" cy="17286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pic>
        <p:nvPicPr>
          <p:cNvPr id="23" name="Picture 6" descr="progressive grey arrows pointing r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8638" y="4185601"/>
            <a:ext cx="864320" cy="21472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sellaDiTesto 16"/>
          <p:cNvSpPr txBox="1">
            <a:spLocks noChangeArrowheads="1"/>
          </p:cNvSpPr>
          <p:nvPr/>
        </p:nvSpPr>
        <p:spPr bwMode="auto">
          <a:xfrm>
            <a:off x="3406774" y="6525420"/>
            <a:ext cx="235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bg1"/>
                </a:solidFill>
              </a:rPr>
              <a:t>welfare prestazionale</a:t>
            </a:r>
          </a:p>
        </p:txBody>
      </p:sp>
      <p:sp>
        <p:nvSpPr>
          <p:cNvPr id="25" name="Freccia a destra 24"/>
          <p:cNvSpPr/>
          <p:nvPr/>
        </p:nvSpPr>
        <p:spPr>
          <a:xfrm>
            <a:off x="176983" y="3068638"/>
            <a:ext cx="8775287" cy="936625"/>
          </a:xfrm>
          <a:prstGeom prst="rightArrow">
            <a:avLst>
              <a:gd name="adj1" fmla="val 50000"/>
              <a:gd name="adj2" fmla="val 7136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3600" b="1" dirty="0" smtClean="0">
                <a:solidFill>
                  <a:schemeClr val="bg1"/>
                </a:solidFill>
              </a:rPr>
              <a:t>BAMBINO - ADOLESCENTE - ADULTO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2" name="Callout 1 1"/>
          <p:cNvSpPr/>
          <p:nvPr/>
        </p:nvSpPr>
        <p:spPr>
          <a:xfrm>
            <a:off x="384002" y="229190"/>
            <a:ext cx="1160261" cy="651933"/>
          </a:xfrm>
          <a:prstGeom prst="borderCallout1">
            <a:avLst>
              <a:gd name="adj1" fmla="val 52516"/>
              <a:gd name="adj2" fmla="val -9792"/>
              <a:gd name="adj3" fmla="val 469643"/>
              <a:gd name="adj4" fmla="val -10968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INGRESSO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Callout 1 20"/>
          <p:cNvSpPr/>
          <p:nvPr/>
        </p:nvSpPr>
        <p:spPr>
          <a:xfrm flipH="1">
            <a:off x="7598630" y="229190"/>
            <a:ext cx="1195412" cy="651933"/>
          </a:xfrm>
          <a:prstGeom prst="borderCallout1">
            <a:avLst>
              <a:gd name="adj1" fmla="val 52516"/>
              <a:gd name="adj2" fmla="val -7603"/>
              <a:gd name="adj3" fmla="val 469643"/>
              <a:gd name="adj4" fmla="val -10968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USCITA</a:t>
            </a:r>
            <a:endParaRPr lang="it-IT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5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563315" y="1782295"/>
            <a:ext cx="8064500" cy="3384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Tx/>
              <a:buSzTx/>
              <a:buFontTx/>
              <a:buNone/>
            </a:pPr>
            <a:r>
              <a:rPr lang="it-IT" altLang="it-IT" sz="3200" b="1" dirty="0"/>
              <a:t>La disabilità è il risultato dell’interazione </a:t>
            </a:r>
            <a:r>
              <a:rPr lang="it-IT" altLang="it-IT" sz="3200" b="1" dirty="0">
                <a:solidFill>
                  <a:srgbClr val="000066"/>
                </a:solidFill>
              </a:rPr>
              <a:t>tra persone con minorazioni</a:t>
            </a:r>
            <a:r>
              <a:rPr lang="it-IT" altLang="it-IT" sz="3200" b="1" dirty="0"/>
              <a:t> e </a:t>
            </a:r>
          </a:p>
          <a:p>
            <a:pPr algn="just" eaLnBrk="1" hangingPunct="1">
              <a:buClrTx/>
              <a:buSzTx/>
              <a:buFontTx/>
              <a:buNone/>
            </a:pPr>
            <a:r>
              <a:rPr lang="it-IT" altLang="it-IT" sz="3200" b="1" u="sng" dirty="0">
                <a:solidFill>
                  <a:srgbClr val="000066"/>
                </a:solidFill>
              </a:rPr>
              <a:t>barriere</a:t>
            </a:r>
            <a:r>
              <a:rPr lang="it-IT" altLang="it-IT" sz="3200" b="1" dirty="0">
                <a:solidFill>
                  <a:srgbClr val="000066"/>
                </a:solidFill>
              </a:rPr>
              <a:t> attitudinali ed ambientali,</a:t>
            </a:r>
            <a:r>
              <a:rPr lang="it-IT" altLang="it-IT" sz="3200" b="1" dirty="0"/>
              <a:t> </a:t>
            </a:r>
          </a:p>
          <a:p>
            <a:pPr algn="just" eaLnBrk="1" hangingPunct="1">
              <a:buClrTx/>
              <a:buSzTx/>
              <a:buFontTx/>
              <a:buNone/>
            </a:pPr>
            <a:r>
              <a:rPr lang="it-IT" altLang="it-IT" sz="3200" b="1" dirty="0"/>
              <a:t>che impedisce la loro piena ed efficace partecipazione nella società su una base di parità con gli altri.</a:t>
            </a:r>
          </a:p>
        </p:txBody>
      </p:sp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1329003" y="187531"/>
            <a:ext cx="6840538" cy="8792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it-IT" sz="2400" b="1" dirty="0">
                <a:solidFill>
                  <a:srgbClr val="000066"/>
                </a:solidFill>
                <a:latin typeface="Arial" pitchFamily="34" charset="0"/>
              </a:rPr>
              <a:t>Legge 3 marzo 2009, n. 18</a:t>
            </a:r>
            <a:br>
              <a:rPr lang="it-IT" sz="2400" b="1" dirty="0">
                <a:solidFill>
                  <a:srgbClr val="000066"/>
                </a:solidFill>
                <a:latin typeface="Arial" pitchFamily="34" charset="0"/>
              </a:rPr>
            </a:br>
            <a:r>
              <a:rPr lang="it-IT" dirty="0">
                <a:solidFill>
                  <a:srgbClr val="000066"/>
                </a:solidFill>
                <a:latin typeface="Arial" pitchFamily="34" charset="0"/>
              </a:rPr>
              <a:t>Ratifica ed esecuzione della Convenzione delle Nazioni Unite </a:t>
            </a:r>
            <a:br>
              <a:rPr lang="it-IT" dirty="0">
                <a:solidFill>
                  <a:srgbClr val="000066"/>
                </a:solidFill>
                <a:latin typeface="Arial" pitchFamily="34" charset="0"/>
              </a:rPr>
            </a:br>
            <a:r>
              <a:rPr lang="it-IT" dirty="0">
                <a:solidFill>
                  <a:srgbClr val="000066"/>
                </a:solidFill>
                <a:latin typeface="Arial" pitchFamily="34" charset="0"/>
              </a:rPr>
              <a:t>sui diritti delle persone con disabilità </a:t>
            </a:r>
            <a:endParaRPr lang="it-IT" b="1" i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74824" name="Text Box 8"/>
          <p:cNvSpPr txBox="1">
            <a:spLocks noChangeArrowheads="1"/>
          </p:cNvSpPr>
          <p:nvPr/>
        </p:nvSpPr>
        <p:spPr bwMode="auto">
          <a:xfrm>
            <a:off x="647986" y="6072636"/>
            <a:ext cx="7759418" cy="52322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it-IT" sz="1400" b="1" dirty="0">
                <a:solidFill>
                  <a:srgbClr val="002060"/>
                </a:solidFill>
                <a:latin typeface="Arial" charset="0"/>
              </a:rPr>
              <a:t>Art. 3. È compito della Repubblica </a:t>
            </a:r>
            <a:r>
              <a:rPr lang="it-IT" sz="1400" b="1" u="sng" dirty="0">
                <a:solidFill>
                  <a:srgbClr val="002060"/>
                </a:solidFill>
                <a:latin typeface="Arial" charset="0"/>
              </a:rPr>
              <a:t>rimuovere gli ostacoli</a:t>
            </a:r>
            <a:r>
              <a:rPr lang="it-IT" sz="1400" b="1" dirty="0">
                <a:solidFill>
                  <a:srgbClr val="002060"/>
                </a:solidFill>
                <a:latin typeface="Arial" charset="0"/>
              </a:rPr>
              <a:t> di ordine economico e sociale, che</a:t>
            </a:r>
            <a:r>
              <a:rPr lang="it-IT" sz="1400" dirty="0">
                <a:solidFill>
                  <a:srgbClr val="002060"/>
                </a:solidFill>
                <a:latin typeface="Arial" charset="0"/>
              </a:rPr>
              <a:t> … </a:t>
            </a:r>
            <a:r>
              <a:rPr lang="it-IT" sz="1400" b="1" dirty="0">
                <a:solidFill>
                  <a:srgbClr val="002060"/>
                </a:solidFill>
                <a:latin typeface="Arial" charset="0"/>
              </a:rPr>
              <a:t>impediscono il pieno sviluppo della persona umana e l'effettiva partecipazione …</a:t>
            </a:r>
          </a:p>
        </p:txBody>
      </p:sp>
      <p:cxnSp>
        <p:nvCxnSpPr>
          <p:cNvPr id="5" name="Connettore 1 4"/>
          <p:cNvCxnSpPr/>
          <p:nvPr/>
        </p:nvCxnSpPr>
        <p:spPr>
          <a:xfrm flipV="1">
            <a:off x="3086021" y="1236133"/>
            <a:ext cx="3275701" cy="12905"/>
          </a:xfrm>
          <a:prstGeom prst="line">
            <a:avLst/>
          </a:prstGeom>
          <a:ln w="152400"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62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2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67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2227" name="Group 3"/>
          <p:cNvGraphicFramePr>
            <a:graphicFrameLocks noGrp="1"/>
          </p:cNvGraphicFramePr>
          <p:nvPr/>
        </p:nvGraphicFramePr>
        <p:xfrm>
          <a:off x="323850" y="1341438"/>
          <a:ext cx="8640763" cy="1095375"/>
        </p:xfrm>
        <a:graphic>
          <a:graphicData uri="http://schemas.openxmlformats.org/drawingml/2006/table">
            <a:tbl>
              <a:tblPr/>
              <a:tblGrid>
                <a:gridCol w="143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5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</a:t>
                      </a:r>
                    </a:p>
                  </a:txBody>
                  <a:tcPr marL="90001" marR="90001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Funzionamento e disabilità</a:t>
                      </a:r>
                    </a:p>
                  </a:txBody>
                  <a:tcPr marL="90001" marR="90001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1" marR="90001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Fattori contestuali</a:t>
                      </a:r>
                    </a:p>
                  </a:txBody>
                  <a:tcPr marL="90001" marR="90001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2237" name="Group 13"/>
          <p:cNvGraphicFramePr>
            <a:graphicFrameLocks noGrp="1"/>
          </p:cNvGraphicFramePr>
          <p:nvPr/>
        </p:nvGraphicFramePr>
        <p:xfrm>
          <a:off x="323850" y="2420938"/>
          <a:ext cx="8640764" cy="1295400"/>
        </p:xfrm>
        <a:graphic>
          <a:graphicData uri="http://schemas.openxmlformats.org/drawingml/2006/table">
            <a:tbl>
              <a:tblPr/>
              <a:tblGrid>
                <a:gridCol w="143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Componenti</a:t>
                      </a:r>
                    </a:p>
                  </a:txBody>
                  <a:tcPr marL="90001" marR="90001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Funzioni e strutture corporee</a:t>
                      </a:r>
                    </a:p>
                  </a:txBody>
                  <a:tcPr marL="90001" marR="90001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Attività e Partecipazione</a:t>
                      </a:r>
                    </a:p>
                  </a:txBody>
                  <a:tcPr marL="90001" marR="90001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1" marR="90001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Fattori ambientali</a:t>
                      </a:r>
                    </a:p>
                  </a:txBody>
                  <a:tcPr marL="90001" marR="90001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Fattori personali</a:t>
                      </a:r>
                    </a:p>
                  </a:txBody>
                  <a:tcPr marL="90001" marR="90001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2251" name="Group 27"/>
          <p:cNvGraphicFramePr>
            <a:graphicFrameLocks noGrp="1"/>
          </p:cNvGraphicFramePr>
          <p:nvPr/>
        </p:nvGraphicFramePr>
        <p:xfrm>
          <a:off x="323850" y="3716338"/>
          <a:ext cx="7343775" cy="1747838"/>
        </p:xfrm>
        <a:graphic>
          <a:graphicData uri="http://schemas.openxmlformats.org/drawingml/2006/table">
            <a:tbl>
              <a:tblPr/>
              <a:tblGrid>
                <a:gridCol w="1439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39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Costrutti</a:t>
                      </a:r>
                    </a:p>
                  </a:txBody>
                  <a:tcPr marL="89991" marR="89991" marT="46802" marB="468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Cambiamento nelle funzioni corporee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(fisiologico)</a:t>
                      </a:r>
                    </a:p>
                  </a:txBody>
                  <a:tcPr marL="89991" marR="89991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Performance,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eseguire compiti nell’ambiente attuale</a:t>
                      </a:r>
                    </a:p>
                  </a:txBody>
                  <a:tcPr marL="89991" marR="89991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1" marR="89991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Impatto facilitante dell’ambiente</a:t>
                      </a:r>
                    </a:p>
                  </a:txBody>
                  <a:tcPr marL="89991" marR="89991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9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Cambiamento nelle strutture corporee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(anatomico)</a:t>
                      </a: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1" marR="89991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Capacità,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eseguire compiti in un ambiente standard</a:t>
                      </a:r>
                    </a:p>
                  </a:txBody>
                  <a:tcPr marL="89991" marR="89991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Impatto ostacolante dell’ambiente</a:t>
                      </a:r>
                    </a:p>
                  </a:txBody>
                  <a:tcPr marL="89991" marR="89991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92267" name="Group 43"/>
          <p:cNvGraphicFramePr>
            <a:graphicFrameLocks noGrp="1"/>
          </p:cNvGraphicFramePr>
          <p:nvPr/>
        </p:nvGraphicFramePr>
        <p:xfrm>
          <a:off x="323850" y="5445125"/>
          <a:ext cx="7343775" cy="1158876"/>
        </p:xfrm>
        <a:graphic>
          <a:graphicData uri="http://schemas.openxmlformats.org/drawingml/2006/table">
            <a:tbl>
              <a:tblPr/>
              <a:tblGrid>
                <a:gridCol w="1439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Aspetto positivo</a:t>
                      </a:r>
                    </a:p>
                  </a:txBody>
                  <a:tcPr marL="91431" marR="91431"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Funzionamento</a:t>
                      </a:r>
                    </a:p>
                  </a:txBody>
                  <a:tcPr marL="89991" marR="89991" marT="46826" marB="468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1" marR="89991" marT="46826" marB="468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Facilitatore</a:t>
                      </a:r>
                    </a:p>
                  </a:txBody>
                  <a:tcPr marL="89991" marR="89991" marT="46826" marB="468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Aspetto negativo</a:t>
                      </a: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Disabilità</a:t>
                      </a:r>
                    </a:p>
                  </a:txBody>
                  <a:tcPr marL="89991" marR="89991" marT="46826" marB="468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it-IT" sz="1300" dirty="0"/>
                    </a:p>
                  </a:txBody>
                  <a:tcPr marL="89991" marR="89991" marT="46826" marB="468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Barriera</a:t>
                      </a:r>
                    </a:p>
                  </a:txBody>
                  <a:tcPr marL="89991" marR="89991" marT="46826" marB="468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810" name="Picture 4" descr="aere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6550"/>
            <a:ext cx="42592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11" name="Rettangolo 1"/>
          <p:cNvSpPr>
            <a:spLocks noChangeArrowheads="1"/>
          </p:cNvSpPr>
          <p:nvPr/>
        </p:nvSpPr>
        <p:spPr bwMode="auto">
          <a:xfrm>
            <a:off x="2452688" y="509588"/>
            <a:ext cx="274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400" b="1" dirty="0">
                <a:solidFill>
                  <a:srgbClr val="000066"/>
                </a:solidFill>
              </a:rPr>
              <a:t>Struttura dell’ ICF</a:t>
            </a:r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7712075" y="2363788"/>
            <a:ext cx="12969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9600" b="1"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922963" y="302816"/>
            <a:ext cx="2924704" cy="740568"/>
          </a:xfrm>
          <a:prstGeom prst="rect">
            <a:avLst/>
          </a:prstGeom>
          <a:noFill/>
          <a:ln w="76200" cmpd="thickThin">
            <a:solidFill>
              <a:srgbClr val="C0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1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CLASSIFICAZIONE INTERNAZIONALE </a:t>
            </a:r>
            <a:br>
              <a:rPr lang="it-IT" altLang="it-IT" sz="1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it-IT" altLang="it-IT" sz="1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del FUNZIONAMENTO, della DISABILITÀ e della SALUTE</a:t>
            </a:r>
          </a:p>
        </p:txBody>
      </p:sp>
    </p:spTree>
    <p:extLst>
      <p:ext uri="{BB962C8B-B14F-4D97-AF65-F5344CB8AC3E}">
        <p14:creationId xmlns:p14="http://schemas.microsoft.com/office/powerpoint/2010/main" val="2165045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179512" y="177800"/>
          <a:ext cx="8784975" cy="6563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1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5352">
                <a:tc>
                  <a:txBody>
                    <a:bodyPr/>
                    <a:lstStyle/>
                    <a:p>
                      <a:pPr rtl="0"/>
                      <a:r>
                        <a:rPr lang="it-IT" sz="1400" b="1" dirty="0" smtClean="0">
                          <a:solidFill>
                            <a:schemeClr val="bg1"/>
                          </a:solidFill>
                        </a:rPr>
                        <a:t>FUNZIONI CORPOREE</a:t>
                      </a:r>
                    </a:p>
                    <a:p>
                      <a:pPr rtl="0"/>
                      <a:endParaRPr lang="it-IT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b1. Funzioni mentali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b2. Funzioni sensoriali e dolore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b3. Funzioni della voce e dell'eloquio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b4. Funzioni dei sistemi cardiovascolare, ematologico, immunologico, respiratorio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b5. Funzioni dell'apparato digerente e dei sistemi</a:t>
                      </a:r>
                      <a:r>
                        <a:rPr lang="it-IT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metabolico ed endocrino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b6. Funzioni riproduttive e genitourinarie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b7. Funzioni neuro - muscolo - scheletriche correlate al movimento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dirty="0" smtClean="0">
                          <a:solidFill>
                            <a:schemeClr val="bg1"/>
                          </a:solidFill>
                        </a:rPr>
                        <a:t>b8. Funzioni cutanee e delle strutture correlate</a:t>
                      </a:r>
                    </a:p>
                    <a:p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653" marB="45653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STRUTTURE CORPOREE</a:t>
                      </a:r>
                    </a:p>
                    <a:p>
                      <a:pPr rtl="0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s1. 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Sistema nervoso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s2. 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Visione e udito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s3. 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Comunicazione verbale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s4. 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Sistemi cardiovascolare e immunologico, apparato respiratorio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s5. 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Apparato digerente e sistemi metabolico ed endocrino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s6. 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Sistemi genitourinario e riproduttivo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s7. 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Movimento</a:t>
                      </a:r>
                    </a:p>
                    <a:p>
                      <a:pPr marL="342900" indent="-342900" rtl="0">
                        <a:buFont typeface="+mj-lt"/>
                        <a:buAutoNum type="arabicPeriod"/>
                      </a:pPr>
                      <a:endParaRPr lang="it-IT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s8. </a:t>
                      </a:r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Cute e strutture correlate</a:t>
                      </a:r>
                    </a:p>
                    <a:p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653" marB="4565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8216">
                <a:tc>
                  <a:txBody>
                    <a:bodyPr/>
                    <a:lstStyle/>
                    <a:p>
                      <a:pPr rtl="0"/>
                      <a:r>
                        <a:rPr lang="it-IT" sz="1400" b="1" dirty="0" smtClean="0"/>
                        <a:t>ATTIVITÀ E PARTECIPAZIONE </a:t>
                      </a:r>
                    </a:p>
                    <a:p>
                      <a:pPr rtl="0"/>
                      <a:endParaRPr lang="it-IT" sz="1400" b="1" dirty="0" smtClean="0"/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/>
                        <a:t>d1. Apprendimento ed applicazione delle conoscenze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/>
                        <a:t>d2. Compiti e richieste generali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/>
                        <a:t>d3. Comunicazione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/>
                        <a:t>d4. Mobilità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/>
                        <a:t>d5. Cura della propria persona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/>
                        <a:t>d6. Vita domestica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/>
                        <a:t>d7. Interazione e relazioni personali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/>
                        <a:t>d8. Aree di vita principali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/>
                        <a:t>d9. Vita sociale, civile e di comunità</a:t>
                      </a:r>
                    </a:p>
                    <a:p>
                      <a:endParaRPr lang="it-IT" sz="1800" dirty="0"/>
                    </a:p>
                  </a:txBody>
                  <a:tcPr marL="91438" marR="91438" marT="45653" marB="45653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400" b="1" dirty="0" smtClean="0"/>
                        <a:t>FATTORI AMBIENTALI</a:t>
                      </a:r>
                      <a:r>
                        <a:rPr lang="it-IT" sz="1400" dirty="0" smtClean="0"/>
                        <a:t> </a:t>
                      </a:r>
                    </a:p>
                    <a:p>
                      <a:pPr rtl="0"/>
                      <a:endParaRPr lang="it-IT" sz="1400" dirty="0" smtClean="0"/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/>
                        <a:t>e1. Prodotti e tecnologia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/>
                        <a:t>e2. Ambiente naturale e cambiamenti effettuati dall'uomo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/>
                        <a:t>e3. Relazione e sostegno sociale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/>
                        <a:t>e4. Atteggiamenti</a:t>
                      </a:r>
                    </a:p>
                    <a:p>
                      <a:pPr marL="342900" indent="-342900" rtl="0">
                        <a:buFont typeface="+mj-lt"/>
                        <a:buNone/>
                      </a:pPr>
                      <a:r>
                        <a:rPr lang="it-IT" sz="1400" b="1" dirty="0" smtClean="0"/>
                        <a:t>e5. Sistemi, servizi e politici</a:t>
                      </a:r>
                    </a:p>
                    <a:p>
                      <a:endParaRPr lang="it-IT" sz="1800" dirty="0"/>
                    </a:p>
                  </a:txBody>
                  <a:tcPr marL="91438" marR="91438" marT="45653" marB="45653"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4737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9" name="Group 3"/>
          <p:cNvGrpSpPr>
            <a:grpSpLocks/>
          </p:cNvGrpSpPr>
          <p:nvPr/>
        </p:nvGrpSpPr>
        <p:grpSpPr bwMode="auto">
          <a:xfrm>
            <a:off x="309563" y="981075"/>
            <a:ext cx="8593137" cy="5349875"/>
            <a:chOff x="370" y="1389"/>
            <a:chExt cx="5413" cy="2383"/>
          </a:xfrm>
        </p:grpSpPr>
        <p:grpSp>
          <p:nvGrpSpPr>
            <p:cNvPr id="80900" name="Group 4"/>
            <p:cNvGrpSpPr>
              <a:grpSpLocks/>
            </p:cNvGrpSpPr>
            <p:nvPr/>
          </p:nvGrpSpPr>
          <p:grpSpPr bwMode="auto">
            <a:xfrm>
              <a:off x="370" y="1389"/>
              <a:ext cx="4436" cy="2310"/>
              <a:chOff x="370" y="1389"/>
              <a:chExt cx="4436" cy="2310"/>
            </a:xfrm>
          </p:grpSpPr>
          <p:sp>
            <p:nvSpPr>
              <p:cNvPr id="626693" name="_s107572"/>
              <p:cNvSpPr>
                <a:spLocks noChangeArrowheads="1"/>
              </p:cNvSpPr>
              <p:nvPr/>
            </p:nvSpPr>
            <p:spPr bwMode="auto">
              <a:xfrm>
                <a:off x="399" y="2776"/>
                <a:ext cx="538" cy="276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rgbClr val="00FFFF"/>
                </a:outerShdw>
              </a:effectLst>
            </p:spPr>
            <p:txBody>
              <a:bodyPr wrap="none" lIns="46329" tIns="23164" rIns="46329" bIns="23164" anchor="ctr">
                <a:spAutoFit/>
              </a:bodyPr>
              <a:lstStyle/>
              <a:p>
                <a:pPr algn="ctr">
                  <a:defRPr/>
                </a:pPr>
                <a:r>
                  <a:rPr lang="it-IT" sz="1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8 Capitoli </a:t>
                </a:r>
              </a:p>
              <a:p>
                <a:pPr algn="ctr">
                  <a:defRPr/>
                </a:pPr>
                <a:r>
                  <a:rPr lang="it-IT" sz="1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funzioni</a:t>
                </a:r>
              </a:p>
              <a:p>
                <a:pPr algn="ctr">
                  <a:defRPr/>
                </a:pPr>
                <a:r>
                  <a:rPr lang="it-IT" sz="1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del corpo</a:t>
                </a:r>
              </a:p>
            </p:txBody>
          </p:sp>
          <p:cxnSp>
            <p:nvCxnSpPr>
              <p:cNvPr id="80903" name="_s107559"/>
              <p:cNvCxnSpPr>
                <a:cxnSpLocks noChangeShapeType="1"/>
                <a:stCxn id="626701" idx="0"/>
                <a:endCxn id="80908" idx="2"/>
              </p:cNvCxnSpPr>
              <p:nvPr/>
            </p:nvCxnSpPr>
            <p:spPr bwMode="auto">
              <a:xfrm rot="5400000" flipH="1">
                <a:off x="1876" y="1792"/>
                <a:ext cx="188" cy="765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04" name="_s107561"/>
              <p:cNvCxnSpPr>
                <a:cxnSpLocks noChangeShapeType="1"/>
                <a:stCxn id="626700" idx="0"/>
                <a:endCxn id="80908" idx="2"/>
              </p:cNvCxnSpPr>
              <p:nvPr/>
            </p:nvCxnSpPr>
            <p:spPr bwMode="auto">
              <a:xfrm rot="-5400000">
                <a:off x="1172" y="1870"/>
                <a:ext cx="234" cy="595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05" name="_s107562"/>
              <p:cNvCxnSpPr>
                <a:cxnSpLocks noChangeShapeType="1"/>
                <a:stCxn id="80928" idx="0"/>
                <a:endCxn id="626698" idx="2"/>
              </p:cNvCxnSpPr>
              <p:nvPr/>
            </p:nvCxnSpPr>
            <p:spPr bwMode="auto">
              <a:xfrm rot="5400000" flipH="1">
                <a:off x="3195" y="1094"/>
                <a:ext cx="192" cy="1267"/>
              </a:xfrm>
              <a:prstGeom prst="bentConnector3">
                <a:avLst>
                  <a:gd name="adj1" fmla="val 42644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06" name="_s107564"/>
              <p:cNvCxnSpPr>
                <a:cxnSpLocks noChangeShapeType="1"/>
                <a:stCxn id="80908" idx="0"/>
                <a:endCxn id="626698" idx="2"/>
              </p:cNvCxnSpPr>
              <p:nvPr/>
            </p:nvCxnSpPr>
            <p:spPr bwMode="auto">
              <a:xfrm rot="-5400000">
                <a:off x="2015" y="1203"/>
                <a:ext cx="213" cy="1071"/>
              </a:xfrm>
              <a:prstGeom prst="bentConnector3">
                <a:avLst>
                  <a:gd name="adj1" fmla="val 48676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6698" name="_s107565"/>
              <p:cNvSpPr>
                <a:spLocks noChangeArrowheads="1"/>
              </p:cNvSpPr>
              <p:nvPr/>
            </p:nvSpPr>
            <p:spPr bwMode="auto">
              <a:xfrm>
                <a:off x="1933" y="1389"/>
                <a:ext cx="1448" cy="243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12700">
                <a:miter lim="800000"/>
                <a:headEnd/>
                <a:tailEnd/>
              </a:ln>
              <a:effectLst/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lIns="46329" tIns="23164" rIns="46329" bIns="23164" anchor="ctr">
                <a:flatTx/>
              </a:bodyPr>
              <a:lstStyle/>
              <a:p>
                <a:pPr algn="ctr">
                  <a:defRPr/>
                </a:pPr>
                <a:endParaRPr lang="it-IT" sz="3200" b="1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>
                  <a:defRPr/>
                </a:pPr>
                <a:r>
                  <a:rPr lang="it-IT" sz="3200" b="1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ICF</a:t>
                </a:r>
              </a:p>
              <a:p>
                <a:pPr algn="ctr">
                  <a:defRPr/>
                </a:pPr>
                <a:endParaRPr lang="it-IT" sz="3200" b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08" name="_s107566"/>
              <p:cNvSpPr>
                <a:spLocks noChangeArrowheads="1"/>
              </p:cNvSpPr>
              <p:nvPr/>
            </p:nvSpPr>
            <p:spPr bwMode="auto">
              <a:xfrm>
                <a:off x="927" y="1850"/>
                <a:ext cx="1319" cy="195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45791" dir="3378596" algn="ctr" rotWithShape="0">
                  <a:srgbClr val="00FFFF"/>
                </a:outerShdw>
              </a:effectLst>
            </p:spPr>
            <p:txBody>
              <a:bodyPr wrap="none" lIns="46329" tIns="23164" rIns="46329" bIns="23164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9pPr>
              </a:lstStyle>
              <a:p>
                <a:pPr algn="ctr"/>
                <a:r>
                  <a:rPr lang="it-IT" altLang="it-IT" sz="1200" b="1">
                    <a:latin typeface="Arial" panose="020B0604020202020204" pitchFamily="34" charset="0"/>
                  </a:rPr>
                  <a:t>Parte 1:</a:t>
                </a:r>
              </a:p>
              <a:p>
                <a:pPr algn="ctr"/>
                <a:r>
                  <a:rPr lang="it-IT" altLang="it-IT" sz="1200" b="1">
                    <a:latin typeface="Arial" panose="020B0604020202020204" pitchFamily="34" charset="0"/>
                  </a:rPr>
                  <a:t>Funzionamento e Disabilità</a:t>
                </a:r>
              </a:p>
            </p:txBody>
          </p:sp>
          <p:sp>
            <p:nvSpPr>
              <p:cNvPr id="626700" name="_s107569"/>
              <p:cNvSpPr>
                <a:spLocks noChangeArrowheads="1"/>
              </p:cNvSpPr>
              <p:nvPr/>
            </p:nvSpPr>
            <p:spPr bwMode="auto">
              <a:xfrm>
                <a:off x="487" y="2292"/>
                <a:ext cx="1010" cy="196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rgbClr val="00FFFF"/>
                </a:outerShdw>
              </a:effectLst>
            </p:spPr>
            <p:txBody>
              <a:bodyPr wrap="none" lIns="46329" tIns="23164" rIns="46329" bIns="23164" anchor="ctr">
                <a:spAutoFit/>
              </a:bodyPr>
              <a:lstStyle/>
              <a:p>
                <a:pPr algn="ctr">
                  <a:defRPr/>
                </a:pPr>
                <a:r>
                  <a:rPr lang="it-IT" sz="1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Funzioni e Strutture </a:t>
                </a:r>
              </a:p>
              <a:p>
                <a:pPr algn="ctr">
                  <a:defRPr/>
                </a:pPr>
                <a:r>
                  <a:rPr lang="it-IT" sz="1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corporee</a:t>
                </a:r>
              </a:p>
            </p:txBody>
          </p:sp>
          <p:sp>
            <p:nvSpPr>
              <p:cNvPr id="626701" name="_s107571"/>
              <p:cNvSpPr>
                <a:spLocks noChangeArrowheads="1"/>
              </p:cNvSpPr>
              <p:nvPr/>
            </p:nvSpPr>
            <p:spPr bwMode="auto">
              <a:xfrm>
                <a:off x="1976" y="2304"/>
                <a:ext cx="751" cy="196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rgbClr val="00FFFF"/>
                </a:outerShdw>
              </a:effectLst>
            </p:spPr>
            <p:txBody>
              <a:bodyPr wrap="none" lIns="46329" tIns="23164" rIns="46329" bIns="23164" anchor="ctr">
                <a:spAutoFit/>
              </a:bodyPr>
              <a:lstStyle/>
              <a:p>
                <a:pPr algn="ctr">
                  <a:defRPr/>
                </a:pPr>
                <a:r>
                  <a:rPr lang="it-IT" sz="1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Attività e</a:t>
                </a:r>
              </a:p>
              <a:p>
                <a:pPr algn="ctr">
                  <a:defRPr/>
                </a:pPr>
                <a:r>
                  <a:rPr lang="it-IT" sz="1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Partecipazione</a:t>
                </a:r>
              </a:p>
            </p:txBody>
          </p:sp>
          <p:sp>
            <p:nvSpPr>
              <p:cNvPr id="80911" name="_s107574"/>
              <p:cNvSpPr>
                <a:spLocks noChangeArrowheads="1"/>
              </p:cNvSpPr>
              <p:nvPr/>
            </p:nvSpPr>
            <p:spPr bwMode="auto">
              <a:xfrm>
                <a:off x="370" y="3341"/>
                <a:ext cx="596" cy="358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miter lim="800000"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00"/>
                </a:extrusionClr>
                <a:contourClr>
                  <a:srgbClr val="FF9933"/>
                </a:contourClr>
              </a:sp3d>
            </p:spPr>
            <p:txBody>
              <a:bodyPr wrap="none" lIns="46329" tIns="23164" rIns="46329" bIns="23164" anchor="ctr">
                <a:spAutoFit/>
                <a:flatTx/>
              </a:bodyPr>
              <a:lstStyle>
                <a:lvl1pPr marL="92075" indent="-92075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9pPr>
              </a:lstStyle>
              <a:p>
                <a:r>
                  <a:rPr lang="it-IT" altLang="it-IT" sz="12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Livello item:</a:t>
                </a:r>
              </a:p>
              <a:p>
                <a:pPr>
                  <a:buFontTx/>
                  <a:buChar char="•"/>
                </a:pPr>
                <a:r>
                  <a:rPr lang="it-IT" altLang="it-IT" sz="12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2°</a:t>
                </a:r>
              </a:p>
              <a:p>
                <a:pPr>
                  <a:buFontTx/>
                  <a:buChar char="•"/>
                </a:pPr>
                <a:r>
                  <a:rPr lang="it-IT" altLang="it-IT" sz="12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3° e 4°</a:t>
                </a:r>
              </a:p>
              <a:p>
                <a:endParaRPr lang="it-IT" altLang="it-IT" sz="12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80912" name="AutoShape 15"/>
              <p:cNvCxnSpPr>
                <a:cxnSpLocks noChangeShapeType="1"/>
                <a:stCxn id="626693" idx="2"/>
                <a:endCxn id="80911" idx="0"/>
              </p:cNvCxnSpPr>
              <p:nvPr/>
            </p:nvCxnSpPr>
            <p:spPr bwMode="auto">
              <a:xfrm>
                <a:off x="666" y="3119"/>
                <a:ext cx="2" cy="9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6704" name="_s107572"/>
              <p:cNvSpPr>
                <a:spLocks noChangeArrowheads="1"/>
              </p:cNvSpPr>
              <p:nvPr/>
            </p:nvSpPr>
            <p:spPr bwMode="auto">
              <a:xfrm>
                <a:off x="1047" y="2776"/>
                <a:ext cx="676" cy="276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rgbClr val="00FFFF"/>
                </a:outerShdw>
              </a:effectLst>
            </p:spPr>
            <p:txBody>
              <a:bodyPr lIns="46329" tIns="23164" rIns="46329" bIns="23164" anchor="ctr">
                <a:spAutoFit/>
              </a:bodyPr>
              <a:lstStyle/>
              <a:p>
                <a:pPr algn="ctr">
                  <a:defRPr/>
                </a:pPr>
                <a:r>
                  <a:rPr lang="it-IT" sz="1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8 Capitoli</a:t>
                </a:r>
              </a:p>
              <a:p>
                <a:pPr algn="ctr">
                  <a:defRPr/>
                </a:pPr>
                <a:r>
                  <a:rPr lang="it-IT" sz="1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strutture</a:t>
                </a:r>
              </a:p>
              <a:p>
                <a:pPr algn="ctr">
                  <a:defRPr/>
                </a:pPr>
                <a:r>
                  <a:rPr lang="it-IT" sz="1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 del corpo</a:t>
                </a:r>
              </a:p>
            </p:txBody>
          </p:sp>
          <p:cxnSp>
            <p:nvCxnSpPr>
              <p:cNvPr id="80914" name="AutoShape 17"/>
              <p:cNvCxnSpPr>
                <a:cxnSpLocks noChangeShapeType="1"/>
                <a:stCxn id="626700" idx="2"/>
                <a:endCxn id="626704" idx="0"/>
              </p:cNvCxnSpPr>
              <p:nvPr/>
            </p:nvCxnSpPr>
            <p:spPr bwMode="auto">
              <a:xfrm rot="16200000" flipH="1">
                <a:off x="1085" y="2430"/>
                <a:ext cx="208" cy="393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6706" name="_s107572"/>
              <p:cNvSpPr>
                <a:spLocks noChangeArrowheads="1"/>
              </p:cNvSpPr>
              <p:nvPr/>
            </p:nvSpPr>
            <p:spPr bwMode="auto">
              <a:xfrm>
                <a:off x="1759" y="2845"/>
                <a:ext cx="553" cy="114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rgbClr val="00FFFF"/>
                </a:outerShdw>
              </a:effectLst>
            </p:spPr>
            <p:txBody>
              <a:bodyPr wrap="none" lIns="46329" tIns="23164" rIns="46329" bIns="23164" anchor="ctr">
                <a:spAutoFit/>
              </a:bodyPr>
              <a:lstStyle/>
              <a:p>
                <a:pPr algn="ctr">
                  <a:defRPr/>
                </a:pPr>
                <a:r>
                  <a:rPr lang="it-IT" sz="1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9 Capacità</a:t>
                </a:r>
              </a:p>
            </p:txBody>
          </p:sp>
          <p:sp>
            <p:nvSpPr>
              <p:cNvPr id="626707" name="_s107572"/>
              <p:cNvSpPr>
                <a:spLocks noChangeArrowheads="1"/>
              </p:cNvSpPr>
              <p:nvPr/>
            </p:nvSpPr>
            <p:spPr bwMode="auto">
              <a:xfrm>
                <a:off x="2318" y="2845"/>
                <a:ext cx="739" cy="114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rgbClr val="00FFFF"/>
                </a:outerShdw>
              </a:effectLst>
            </p:spPr>
            <p:txBody>
              <a:bodyPr wrap="none" lIns="46329" tIns="23164" rIns="46329" bIns="23164" anchor="ctr">
                <a:spAutoFit/>
              </a:bodyPr>
              <a:lstStyle/>
              <a:p>
                <a:pPr algn="ctr">
                  <a:defRPr/>
                </a:pPr>
                <a:r>
                  <a:rPr lang="it-IT" sz="1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9 Performance</a:t>
                </a:r>
              </a:p>
            </p:txBody>
          </p:sp>
          <p:sp>
            <p:nvSpPr>
              <p:cNvPr id="80917" name="_s107572"/>
              <p:cNvSpPr>
                <a:spLocks noChangeArrowheads="1"/>
              </p:cNvSpPr>
              <p:nvPr/>
            </p:nvSpPr>
            <p:spPr bwMode="auto">
              <a:xfrm>
                <a:off x="1088" y="3336"/>
                <a:ext cx="596" cy="358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miter lim="800000"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00"/>
                </a:extrusionClr>
                <a:contourClr>
                  <a:srgbClr val="FF9933"/>
                </a:contourClr>
              </a:sp3d>
            </p:spPr>
            <p:txBody>
              <a:bodyPr wrap="none" lIns="46329" tIns="23164" rIns="46329" bIns="23164" anchor="ctr">
                <a:spAutoFit/>
                <a:flatTx/>
              </a:bodyPr>
              <a:lstStyle>
                <a:lvl1pPr marL="92075" indent="-92075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9pPr>
              </a:lstStyle>
              <a:p>
                <a:r>
                  <a:rPr lang="it-IT" altLang="it-IT" sz="12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Livello item:</a:t>
                </a:r>
              </a:p>
              <a:p>
                <a:pPr>
                  <a:buFontTx/>
                  <a:buChar char="•"/>
                </a:pPr>
                <a:r>
                  <a:rPr lang="it-IT" altLang="it-IT" sz="12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2°</a:t>
                </a:r>
              </a:p>
              <a:p>
                <a:pPr>
                  <a:buFontTx/>
                  <a:buChar char="•"/>
                </a:pPr>
                <a:r>
                  <a:rPr lang="it-IT" altLang="it-IT" sz="12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3° e 4°</a:t>
                </a:r>
              </a:p>
              <a:p>
                <a:endParaRPr lang="it-IT" altLang="it-IT" sz="12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918" name="_s107572"/>
              <p:cNvSpPr>
                <a:spLocks noChangeArrowheads="1"/>
              </p:cNvSpPr>
              <p:nvPr/>
            </p:nvSpPr>
            <p:spPr bwMode="auto">
              <a:xfrm>
                <a:off x="1739" y="3336"/>
                <a:ext cx="596" cy="358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miter lim="800000"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00"/>
                </a:extrusionClr>
                <a:contourClr>
                  <a:srgbClr val="FF9933"/>
                </a:contourClr>
              </a:sp3d>
            </p:spPr>
            <p:txBody>
              <a:bodyPr wrap="none" lIns="46329" tIns="23164" rIns="46329" bIns="23164" anchor="ctr">
                <a:spAutoFit/>
                <a:flatTx/>
              </a:bodyPr>
              <a:lstStyle>
                <a:lvl1pPr marL="103188" indent="-103188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9pPr>
              </a:lstStyle>
              <a:p>
                <a:r>
                  <a:rPr lang="it-IT" altLang="it-IT" sz="12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Livello item:</a:t>
                </a:r>
              </a:p>
              <a:p>
                <a:pPr>
                  <a:buFontTx/>
                  <a:buChar char="•"/>
                </a:pPr>
                <a:r>
                  <a:rPr lang="it-IT" altLang="it-IT" sz="12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2°</a:t>
                </a:r>
              </a:p>
              <a:p>
                <a:pPr>
                  <a:buFontTx/>
                  <a:buChar char="•"/>
                </a:pPr>
                <a:r>
                  <a:rPr lang="it-IT" altLang="it-IT" sz="12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3° e 4°</a:t>
                </a:r>
              </a:p>
              <a:p>
                <a:endParaRPr lang="it-IT" altLang="it-IT" sz="12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919" name="_s107572"/>
              <p:cNvSpPr>
                <a:spLocks noChangeArrowheads="1"/>
              </p:cNvSpPr>
              <p:nvPr/>
            </p:nvSpPr>
            <p:spPr bwMode="auto">
              <a:xfrm>
                <a:off x="2395" y="3336"/>
                <a:ext cx="596" cy="358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miter lim="800000"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00"/>
                </a:extrusionClr>
                <a:contourClr>
                  <a:srgbClr val="FF9933"/>
                </a:contourClr>
              </a:sp3d>
            </p:spPr>
            <p:txBody>
              <a:bodyPr wrap="none" lIns="46329" tIns="23164" rIns="46329" bIns="23164" anchor="ctr">
                <a:spAutoFit/>
                <a:flatTx/>
              </a:bodyPr>
              <a:lstStyle>
                <a:lvl1pPr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9pPr>
              </a:lstStyle>
              <a:p>
                <a:r>
                  <a:rPr lang="it-IT" altLang="it-IT" sz="12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Livello item:</a:t>
                </a:r>
              </a:p>
              <a:p>
                <a:pPr>
                  <a:buFontTx/>
                  <a:buChar char="•"/>
                </a:pPr>
                <a:r>
                  <a:rPr lang="it-IT" altLang="it-IT" sz="12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2°</a:t>
                </a:r>
              </a:p>
              <a:p>
                <a:pPr>
                  <a:buFontTx/>
                  <a:buChar char="•"/>
                </a:pPr>
                <a:r>
                  <a:rPr lang="it-IT" altLang="it-IT" sz="12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3° e 4°</a:t>
                </a:r>
              </a:p>
              <a:p>
                <a:endParaRPr lang="it-IT" altLang="it-IT" sz="12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80920" name="AutoShape 23"/>
              <p:cNvCxnSpPr>
                <a:cxnSpLocks noChangeShapeType="1"/>
                <a:stCxn id="626700" idx="2"/>
                <a:endCxn id="626693" idx="0"/>
              </p:cNvCxnSpPr>
              <p:nvPr/>
            </p:nvCxnSpPr>
            <p:spPr bwMode="auto">
              <a:xfrm rot="5400000">
                <a:off x="741" y="2461"/>
                <a:ext cx="176" cy="326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1" name="AutoShape 24"/>
              <p:cNvCxnSpPr>
                <a:cxnSpLocks noChangeShapeType="1"/>
                <a:stCxn id="626701" idx="2"/>
                <a:endCxn id="626706" idx="0"/>
              </p:cNvCxnSpPr>
              <p:nvPr/>
            </p:nvCxnSpPr>
            <p:spPr bwMode="auto">
              <a:xfrm rot="5400000">
                <a:off x="2050" y="2520"/>
                <a:ext cx="287" cy="317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2" name="AutoShape 25"/>
              <p:cNvCxnSpPr>
                <a:cxnSpLocks noChangeShapeType="1"/>
                <a:stCxn id="626701" idx="2"/>
                <a:endCxn id="626707" idx="0"/>
              </p:cNvCxnSpPr>
              <p:nvPr/>
            </p:nvCxnSpPr>
            <p:spPr bwMode="auto">
              <a:xfrm rot="16200000" flipH="1">
                <a:off x="2376" y="2511"/>
                <a:ext cx="287" cy="336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3" name="AutoShape 26"/>
              <p:cNvCxnSpPr>
                <a:cxnSpLocks noChangeShapeType="1"/>
                <a:stCxn id="626704" idx="2"/>
                <a:endCxn id="80917" idx="0"/>
              </p:cNvCxnSpPr>
              <p:nvPr/>
            </p:nvCxnSpPr>
            <p:spPr bwMode="auto">
              <a:xfrm>
                <a:off x="1385" y="3120"/>
                <a:ext cx="1" cy="8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4" name="AutoShape 27"/>
              <p:cNvCxnSpPr>
                <a:cxnSpLocks noChangeShapeType="1"/>
                <a:stCxn id="626706" idx="2"/>
                <a:endCxn id="80918" idx="0"/>
              </p:cNvCxnSpPr>
              <p:nvPr/>
            </p:nvCxnSpPr>
            <p:spPr bwMode="auto">
              <a:xfrm>
                <a:off x="2035" y="2991"/>
                <a:ext cx="2" cy="21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5" name="AutoShape 28"/>
              <p:cNvCxnSpPr>
                <a:cxnSpLocks noChangeShapeType="1"/>
                <a:stCxn id="626707" idx="2"/>
                <a:endCxn id="80919" idx="0"/>
              </p:cNvCxnSpPr>
              <p:nvPr/>
            </p:nvCxnSpPr>
            <p:spPr bwMode="auto">
              <a:xfrm>
                <a:off x="2688" y="2991"/>
                <a:ext cx="5" cy="21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6" name="_s107559"/>
              <p:cNvCxnSpPr>
                <a:cxnSpLocks noChangeShapeType="1"/>
                <a:stCxn id="626721" idx="0"/>
                <a:endCxn id="80928" idx="2"/>
              </p:cNvCxnSpPr>
              <p:nvPr/>
            </p:nvCxnSpPr>
            <p:spPr bwMode="auto">
              <a:xfrm rot="5400000" flipH="1">
                <a:off x="4023" y="1931"/>
                <a:ext cx="267" cy="465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7" name="_s107561"/>
              <p:cNvCxnSpPr>
                <a:cxnSpLocks noChangeShapeType="1"/>
                <a:stCxn id="626720" idx="0"/>
                <a:endCxn id="80928" idx="2"/>
              </p:cNvCxnSpPr>
              <p:nvPr/>
            </p:nvCxnSpPr>
            <p:spPr bwMode="auto">
              <a:xfrm rot="-5400000">
                <a:off x="3533" y="1907"/>
                <a:ext cx="267" cy="514"/>
              </a:xfrm>
              <a:prstGeom prst="bentConnector3">
                <a:avLst>
                  <a:gd name="adj1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0928" name="_s107566"/>
              <p:cNvSpPr>
                <a:spLocks noChangeArrowheads="1"/>
              </p:cNvSpPr>
              <p:nvPr/>
            </p:nvSpPr>
            <p:spPr bwMode="auto">
              <a:xfrm>
                <a:off x="3466" y="1830"/>
                <a:ext cx="923" cy="196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FFFF"/>
                </a:outerShdw>
              </a:effectLst>
            </p:spPr>
            <p:txBody>
              <a:bodyPr wrap="none" lIns="46329" tIns="23164" rIns="46329" bIns="23164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9pPr>
              </a:lstStyle>
              <a:p>
                <a:pPr algn="ctr"/>
                <a:r>
                  <a:rPr lang="it-IT" altLang="it-IT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Parte 2:</a:t>
                </a:r>
              </a:p>
              <a:p>
                <a:pPr algn="ctr"/>
                <a:r>
                  <a:rPr lang="it-IT" altLang="it-IT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Fattori Contestuali</a:t>
                </a:r>
              </a:p>
            </p:txBody>
          </p:sp>
          <p:sp>
            <p:nvSpPr>
              <p:cNvPr id="626720" name="_s107569"/>
              <p:cNvSpPr>
                <a:spLocks noChangeArrowheads="1"/>
              </p:cNvSpPr>
              <p:nvPr/>
            </p:nvSpPr>
            <p:spPr bwMode="auto">
              <a:xfrm>
                <a:off x="2964" y="2302"/>
                <a:ext cx="891" cy="114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rgbClr val="00FFFF"/>
                </a:outerShdw>
              </a:effectLst>
            </p:spPr>
            <p:txBody>
              <a:bodyPr wrap="none" lIns="46329" tIns="23164" rIns="46329" bIns="23164" anchor="ctr">
                <a:spAutoFit/>
              </a:bodyPr>
              <a:lstStyle/>
              <a:p>
                <a:pPr algn="ctr">
                  <a:defRPr/>
                </a:pPr>
                <a:r>
                  <a:rPr lang="it-IT" sz="1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Fattori Ambientali</a:t>
                </a:r>
              </a:p>
            </p:txBody>
          </p:sp>
          <p:sp>
            <p:nvSpPr>
              <p:cNvPr id="626721" name="_s107571"/>
              <p:cNvSpPr>
                <a:spLocks noChangeArrowheads="1"/>
              </p:cNvSpPr>
              <p:nvPr/>
            </p:nvSpPr>
            <p:spPr bwMode="auto">
              <a:xfrm>
                <a:off x="3974" y="2302"/>
                <a:ext cx="832" cy="114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rgbClr val="00FFFF"/>
                </a:outerShdw>
              </a:effectLst>
            </p:spPr>
            <p:txBody>
              <a:bodyPr wrap="none" lIns="46329" tIns="23164" rIns="46329" bIns="23164" anchor="ctr">
                <a:spAutoFit/>
              </a:bodyPr>
              <a:lstStyle/>
              <a:p>
                <a:pPr algn="ctr">
                  <a:defRPr/>
                </a:pPr>
                <a:r>
                  <a:rPr lang="it-IT" sz="1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Fattori Personali</a:t>
                </a:r>
              </a:p>
            </p:txBody>
          </p:sp>
          <p:sp>
            <p:nvSpPr>
              <p:cNvPr id="626722" name="_s107572"/>
              <p:cNvSpPr>
                <a:spLocks noChangeArrowheads="1"/>
              </p:cNvSpPr>
              <p:nvPr/>
            </p:nvSpPr>
            <p:spPr bwMode="auto">
              <a:xfrm>
                <a:off x="3066" y="2744"/>
                <a:ext cx="694" cy="197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25400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rgbClr val="00FFFF"/>
                </a:outerShdw>
              </a:effectLst>
            </p:spPr>
            <p:txBody>
              <a:bodyPr wrap="none" lIns="46329" tIns="23164" rIns="46329" bIns="23164" anchor="ctr">
                <a:spAutoFit/>
              </a:bodyPr>
              <a:lstStyle/>
              <a:p>
                <a:pPr algn="ctr">
                  <a:defRPr/>
                </a:pPr>
                <a:r>
                  <a:rPr lang="it-IT" sz="1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5 Facilitatori/ </a:t>
                </a:r>
              </a:p>
              <a:p>
                <a:pPr algn="ctr">
                  <a:defRPr/>
                </a:pPr>
                <a:r>
                  <a:rPr lang="it-IT" sz="12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Barriere</a:t>
                </a:r>
              </a:p>
            </p:txBody>
          </p:sp>
          <p:sp>
            <p:nvSpPr>
              <p:cNvPr id="80932" name="_s107574"/>
              <p:cNvSpPr>
                <a:spLocks noChangeArrowheads="1"/>
              </p:cNvSpPr>
              <p:nvPr/>
            </p:nvSpPr>
            <p:spPr bwMode="auto">
              <a:xfrm>
                <a:off x="3088" y="3341"/>
                <a:ext cx="654" cy="358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miter lim="800000"/>
                <a:headEnd/>
                <a:tailEnd/>
              </a:ln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FF00"/>
                </a:extrusionClr>
                <a:contourClr>
                  <a:srgbClr val="FF9933"/>
                </a:contourClr>
              </a:sp3d>
            </p:spPr>
            <p:txBody>
              <a:bodyPr wrap="none" lIns="46329" tIns="23164" rIns="46329" bIns="23164" anchor="ctr">
                <a:spAutoFit/>
                <a:flatTx/>
              </a:bodyPr>
              <a:lstStyle>
                <a:lvl1pPr marL="195263" indent="-103188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Footlight MT Light" panose="0204060206030A020304" pitchFamily="18" charset="0"/>
                  </a:defRPr>
                </a:lvl9pPr>
              </a:lstStyle>
              <a:p>
                <a:r>
                  <a:rPr lang="it-IT" altLang="it-IT" sz="12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Livello item:</a:t>
                </a:r>
              </a:p>
              <a:p>
                <a:pPr>
                  <a:buFontTx/>
                  <a:buChar char="•"/>
                </a:pPr>
                <a:r>
                  <a:rPr lang="it-IT" altLang="it-IT" sz="12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2°</a:t>
                </a:r>
              </a:p>
              <a:p>
                <a:pPr>
                  <a:buFontTx/>
                  <a:buChar char="•"/>
                </a:pPr>
                <a:r>
                  <a:rPr lang="it-IT" altLang="it-IT" sz="12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3° e 4°</a:t>
                </a:r>
              </a:p>
              <a:p>
                <a:endParaRPr lang="it-IT" altLang="it-IT" sz="12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80933" name="AutoShape 36"/>
              <p:cNvCxnSpPr>
                <a:cxnSpLocks noChangeShapeType="1"/>
                <a:stCxn id="626722" idx="2"/>
                <a:endCxn id="80932" idx="0"/>
              </p:cNvCxnSpPr>
              <p:nvPr/>
            </p:nvCxnSpPr>
            <p:spPr bwMode="auto">
              <a:xfrm>
                <a:off x="3413" y="2988"/>
                <a:ext cx="2" cy="22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34" name="AutoShape 37"/>
              <p:cNvCxnSpPr>
                <a:cxnSpLocks noChangeShapeType="1"/>
                <a:stCxn id="626720" idx="2"/>
                <a:endCxn id="626722" idx="0"/>
              </p:cNvCxnSpPr>
              <p:nvPr/>
            </p:nvCxnSpPr>
            <p:spPr bwMode="auto">
              <a:xfrm>
                <a:off x="3410" y="2441"/>
                <a:ext cx="3" cy="2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26726" name="Text Box 38"/>
            <p:cNvSpPr txBox="1">
              <a:spLocks noChangeArrowheads="1"/>
            </p:cNvSpPr>
            <p:nvPr/>
          </p:nvSpPr>
          <p:spPr bwMode="auto">
            <a:xfrm>
              <a:off x="4563" y="1457"/>
              <a:ext cx="1220" cy="2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buFont typeface="Wingdings" pitchFamily="2" charset="2"/>
                <a:buChar char="ç"/>
                <a:defRPr/>
              </a:pPr>
              <a:r>
                <a:rPr lang="it-IT" sz="14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Classificazione</a:t>
              </a:r>
              <a:r>
                <a:rPr lang="it-IT" sz="14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/>
              </a:r>
              <a:br>
                <a:rPr lang="it-IT" sz="14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</a:br>
              <a:endParaRPr lang="it-IT" sz="1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r">
                <a:buFont typeface="Wingdings" pitchFamily="2" charset="2"/>
                <a:buChar char="ç"/>
                <a:defRPr/>
              </a:pPr>
              <a:endParaRPr lang="it-IT" sz="1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r">
                <a:defRPr/>
              </a:pPr>
              <a:r>
                <a:rPr lang="it-IT" sz="14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/>
              </a:r>
              <a:br>
                <a:rPr lang="it-IT" sz="14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</a:br>
              <a:r>
                <a:rPr lang="it-IT" sz="1400" b="1" dirty="0">
                  <a:solidFill>
                    <a:srgbClr val="000066"/>
                  </a:solidFill>
                  <a:latin typeface="Arial" charset="0"/>
                  <a:sym typeface="Wingdings" pitchFamily="2" charset="2"/>
                </a:rPr>
                <a:t></a:t>
              </a:r>
              <a:r>
                <a:rPr lang="it-IT" sz="1400" b="1" dirty="0">
                  <a:solidFill>
                    <a:srgbClr val="000066"/>
                  </a:solidFill>
                  <a:latin typeface="Arial" charset="0"/>
                </a:rPr>
                <a:t> 2 Parti</a:t>
              </a:r>
            </a:p>
            <a:p>
              <a:pPr algn="r">
                <a:defRPr/>
              </a:pPr>
              <a:endParaRPr lang="it-IT" sz="1400" b="1" dirty="0">
                <a:solidFill>
                  <a:srgbClr val="000066"/>
                </a:solidFill>
                <a:latin typeface="Arial" charset="0"/>
              </a:endParaRPr>
            </a:p>
            <a:p>
              <a:pPr algn="r">
                <a:defRPr/>
              </a:pPr>
              <a:endParaRPr lang="it-IT" sz="1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r">
                <a:defRPr/>
              </a:pPr>
              <a:endParaRPr lang="it-IT" sz="1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r">
                <a:defRPr/>
              </a:pPr>
              <a:endParaRPr lang="it-IT" sz="1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r">
                <a:buFont typeface="Wingdings" pitchFamily="2" charset="2"/>
                <a:buChar char="ç"/>
                <a:defRPr/>
              </a:pPr>
              <a:r>
                <a:rPr lang="it-IT" sz="1400" b="1" dirty="0">
                  <a:solidFill>
                    <a:srgbClr val="000066"/>
                  </a:solidFill>
                  <a:latin typeface="Arial" charset="0"/>
                </a:rPr>
                <a:t>4 Componenti</a:t>
              </a:r>
            </a:p>
            <a:p>
              <a:pPr algn="r">
                <a:buFont typeface="Wingdings" pitchFamily="2" charset="2"/>
                <a:buNone/>
                <a:defRPr/>
              </a:pPr>
              <a:r>
                <a:rPr lang="it-IT" sz="1400" b="1" dirty="0">
                  <a:solidFill>
                    <a:srgbClr val="000066"/>
                  </a:solidFill>
                  <a:latin typeface="Arial" charset="0"/>
                </a:rPr>
                <a:t>(b – s – d – e)</a:t>
              </a:r>
              <a:r>
                <a:rPr lang="it-IT" sz="1400" b="1" i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/>
              </a:r>
              <a:br>
                <a:rPr lang="it-IT" sz="1400" b="1" i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</a:br>
              <a:endParaRPr lang="it-IT" sz="1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r">
                <a:defRPr/>
              </a:pPr>
              <a:endParaRPr lang="it-IT" sz="1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r">
                <a:defRPr/>
              </a:pPr>
              <a:endParaRPr lang="it-IT" sz="1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r">
                <a:buFont typeface="Wingdings" pitchFamily="2" charset="2"/>
                <a:buChar char="ç"/>
                <a:defRPr/>
              </a:pPr>
              <a:r>
                <a:rPr lang="it-IT" sz="1400" b="1" i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it-IT" sz="1400" b="1" dirty="0">
                  <a:solidFill>
                    <a:srgbClr val="000066"/>
                  </a:solidFill>
                  <a:latin typeface="Arial" charset="0"/>
                </a:rPr>
                <a:t>39 Capitoli</a:t>
              </a:r>
            </a:p>
            <a:p>
              <a:pPr algn="r">
                <a:buFont typeface="Wingdings" pitchFamily="2" charset="2"/>
                <a:buNone/>
                <a:defRPr/>
              </a:pPr>
              <a:r>
                <a:rPr lang="it-IT" sz="1400" b="1" dirty="0">
                  <a:solidFill>
                    <a:srgbClr val="000066"/>
                  </a:solidFill>
                  <a:latin typeface="Arial" charset="0"/>
                </a:rPr>
                <a:t>I livello</a:t>
              </a:r>
            </a:p>
            <a:p>
              <a:pPr algn="r">
                <a:buFont typeface="Wingdings" pitchFamily="2" charset="2"/>
                <a:buChar char="ç"/>
                <a:defRPr/>
              </a:pPr>
              <a:endParaRPr lang="it-IT" sz="1400" b="1" dirty="0">
                <a:solidFill>
                  <a:srgbClr val="000066"/>
                </a:solidFill>
                <a:latin typeface="Arial" charset="0"/>
              </a:endParaRPr>
            </a:p>
            <a:p>
              <a:pPr algn="r">
                <a:buFont typeface="Wingdings" pitchFamily="2" charset="2"/>
                <a:buChar char="ç"/>
                <a:defRPr/>
              </a:pPr>
              <a:endParaRPr lang="it-IT" sz="1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r">
                <a:defRPr/>
              </a:pPr>
              <a:endParaRPr lang="it-IT" sz="1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r">
                <a:defRPr/>
              </a:pPr>
              <a:endParaRPr lang="it-IT" sz="1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r">
                <a:defRPr/>
              </a:pPr>
              <a:endParaRPr lang="it-IT" sz="1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r">
                <a:buFont typeface="Wingdings" pitchFamily="2" charset="2"/>
                <a:buChar char="ç"/>
                <a:defRPr/>
              </a:pPr>
              <a:r>
                <a:rPr lang="it-IT" sz="1400" b="1" dirty="0">
                  <a:solidFill>
                    <a:srgbClr val="000066"/>
                  </a:solidFill>
                  <a:latin typeface="Arial" charset="0"/>
                </a:rPr>
                <a:t>Categorie</a:t>
              </a:r>
              <a:br>
                <a:rPr lang="it-IT" sz="1400" b="1" dirty="0">
                  <a:solidFill>
                    <a:srgbClr val="000066"/>
                  </a:solidFill>
                  <a:latin typeface="Arial" charset="0"/>
                </a:rPr>
              </a:br>
              <a:r>
                <a:rPr lang="it-IT" sz="1400" b="1" dirty="0">
                  <a:solidFill>
                    <a:srgbClr val="000066"/>
                  </a:solidFill>
                  <a:latin typeface="Arial" charset="0"/>
                </a:rPr>
                <a:t>362 al II livello</a:t>
              </a:r>
            </a:p>
            <a:p>
              <a:pPr algn="r">
                <a:buFont typeface="Wingdings" pitchFamily="2" charset="2"/>
                <a:buNone/>
                <a:defRPr/>
              </a:pPr>
              <a:r>
                <a:rPr lang="it-IT" sz="1400" b="1" dirty="0">
                  <a:solidFill>
                    <a:srgbClr val="000066"/>
                  </a:solidFill>
                  <a:latin typeface="Arial" charset="0"/>
                </a:rPr>
                <a:t>1424 al </a:t>
              </a:r>
              <a:r>
                <a:rPr lang="it-IT" sz="1400" b="1" dirty="0" err="1">
                  <a:solidFill>
                    <a:srgbClr val="000066"/>
                  </a:solidFill>
                  <a:latin typeface="Arial" charset="0"/>
                </a:rPr>
                <a:t>III</a:t>
              </a:r>
              <a:r>
                <a:rPr lang="it-IT" sz="1400" b="1" dirty="0">
                  <a:solidFill>
                    <a:srgbClr val="000066"/>
                  </a:solidFill>
                  <a:latin typeface="Arial" charset="0"/>
                </a:rPr>
                <a:t> e IV livello </a:t>
              </a:r>
            </a:p>
          </p:txBody>
        </p:sp>
      </p:grpSp>
      <p:pic>
        <p:nvPicPr>
          <p:cNvPr id="39" name="Picture 4" descr="aere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757" y="235729"/>
            <a:ext cx="329606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691188" y="427705"/>
            <a:ext cx="2022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Struttura dell’ICF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57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tx1">
              <a:lumMod val="95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63210" y="44244"/>
            <a:ext cx="692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PRINCIPI FONDAMENTALI DEI DIRITTI DELL'INFANZIA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0723" y="1006224"/>
            <a:ext cx="87457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Non discriminazione</a:t>
            </a:r>
            <a:r>
              <a:rPr lang="it-IT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</a:rPr>
              <a:t>i diritti sanciti dalla Convenzione devono essere garantiti a tutti i </a:t>
            </a:r>
            <a:r>
              <a:rPr lang="it-IT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minori.</a:t>
            </a:r>
            <a:endParaRPr lang="it-IT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endParaRPr lang="it-IT" sz="2400" b="1" dirty="0" smtClean="0">
              <a:latin typeface="Calibri" panose="020F0502020204030204" pitchFamily="34" charset="0"/>
            </a:endParaRPr>
          </a:p>
          <a:p>
            <a:pPr algn="just"/>
            <a:r>
              <a:rPr lang="it-IT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Superiore interesse</a:t>
            </a:r>
            <a:r>
              <a:rPr lang="it-IT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</a:rPr>
              <a:t>in ogni legge, provvedimento, iniziativa </a:t>
            </a:r>
            <a:r>
              <a:rPr lang="it-IT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l'interesse </a:t>
            </a: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</a:rPr>
              <a:t>del bambino/adolescente deve avere la priorità.</a:t>
            </a:r>
          </a:p>
          <a:p>
            <a:pPr algn="just"/>
            <a:endParaRPr lang="it-IT" sz="2400" b="1" dirty="0" smtClean="0">
              <a:latin typeface="Calibri" panose="020F0502020204030204" pitchFamily="34" charset="0"/>
            </a:endParaRPr>
          </a:p>
          <a:p>
            <a:pPr algn="just"/>
            <a:r>
              <a:rPr lang="it-IT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Diritto </a:t>
            </a:r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alla vita, alla sopravvivenza e allo sviluppo del </a:t>
            </a:r>
            <a:r>
              <a:rPr lang="it-IT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bambino</a:t>
            </a:r>
            <a:r>
              <a:rPr lang="it-IT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it-IT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gli </a:t>
            </a: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</a:rPr>
              <a:t>Stati </a:t>
            </a:r>
            <a:r>
              <a:rPr lang="it-IT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devono 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impegnare il massimo delle risorse </a:t>
            </a:r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per 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tutelare la vita e il sano sviluppo dei </a:t>
            </a:r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bambini</a:t>
            </a:r>
            <a:r>
              <a:rPr lang="it-IT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it-IT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endParaRPr lang="it-IT" sz="2400" dirty="0" err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it-IT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Ascolto </a:t>
            </a:r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delle opinioni del </a:t>
            </a:r>
            <a:r>
              <a:rPr lang="it-IT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minore</a:t>
            </a:r>
            <a:r>
              <a:rPr lang="it-IT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  <a:r>
              <a:rPr lang="it-IT" sz="2400" dirty="0" smtClean="0">
                <a:latin typeface="Calibri" panose="020F0502020204030204" pitchFamily="34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</a:rPr>
              <a:t>prevede 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il diritto dei bambini a essere ascoltati in tutti i processi decisionali che li </a:t>
            </a:r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riguardano</a:t>
            </a:r>
            <a:r>
              <a:rPr lang="it-IT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r>
              <a:rPr lang="it-IT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</a:rPr>
              <a:t>e il corrispondente dovere, per gli adulti, di tenerne in adeguata considerazione le opinioni.</a:t>
            </a:r>
            <a:endParaRPr lang="it-IT" sz="24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Saetta 1"/>
          <p:cNvSpPr/>
          <p:nvPr/>
        </p:nvSpPr>
        <p:spPr>
          <a:xfrm>
            <a:off x="3023418" y="505909"/>
            <a:ext cx="3200400" cy="18726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999692" y="6371310"/>
            <a:ext cx="4129548" cy="461665"/>
          </a:xfrm>
          <a:prstGeom prst="rect">
            <a:avLst/>
          </a:prstGeom>
          <a:solidFill>
            <a:srgbClr val="FFFF00"/>
          </a:solidFill>
          <a:ln w="317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* Niente su di noi, senza di noi. 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664618" y="3095625"/>
            <a:ext cx="3671888" cy="809625"/>
          </a:xfr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it-IT" altLang="it-IT" b="1" dirty="0" smtClean="0">
                <a:solidFill>
                  <a:schemeClr val="tx1"/>
                </a:solidFill>
              </a:rPr>
              <a:t>fattori contestuali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t-IT" altLang="it-IT" sz="1600" b="1" dirty="0" smtClean="0">
                <a:solidFill>
                  <a:schemeClr val="tx1"/>
                </a:solidFill>
              </a:rPr>
              <a:t>(personali e/o ambientali)</a:t>
            </a:r>
            <a:endParaRPr lang="it-IT" altLang="it-IT" sz="1600" dirty="0" smtClean="0">
              <a:solidFill>
                <a:schemeClr val="tx1"/>
              </a:solidFill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11188" y="1550988"/>
            <a:ext cx="4318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sz="3600" b="1">
                <a:solidFill>
                  <a:srgbClr val="0000CC"/>
                </a:solidFill>
                <a:latin typeface="Arial" panose="020B0604020202020204" pitchFamily="34" charset="0"/>
              </a:rPr>
              <a:t>capacità</a:t>
            </a:r>
            <a:endParaRPr lang="it-IT" altLang="it-IT" sz="3600" b="1" u="sng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7812088" y="730250"/>
            <a:ext cx="4318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it-IT" altLang="it-IT" sz="3600" b="1">
                <a:solidFill>
                  <a:srgbClr val="0000CC"/>
                </a:solidFill>
                <a:latin typeface="Arial" panose="020B0604020202020204" pitchFamily="34" charset="0"/>
              </a:rPr>
              <a:t>performance</a:t>
            </a:r>
            <a:endParaRPr lang="it-IT" altLang="it-IT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1258888" y="3501008"/>
            <a:ext cx="1368425" cy="0"/>
          </a:xfrm>
          <a:prstGeom prst="line">
            <a:avLst/>
          </a:prstGeom>
          <a:noFill/>
          <a:ln w="63500" cmpd="dbl">
            <a:solidFill>
              <a:srgbClr val="0000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>
            <a:spAutoFit/>
          </a:bodyPr>
          <a:lstStyle/>
          <a:p>
            <a:endParaRPr lang="it-IT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6372225" y="3500438"/>
            <a:ext cx="1368425" cy="0"/>
          </a:xfrm>
          <a:prstGeom prst="line">
            <a:avLst/>
          </a:prstGeom>
          <a:noFill/>
          <a:ln w="63500" cmpd="dbl">
            <a:solidFill>
              <a:srgbClr val="0000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>
            <a:spAutoFit/>
          </a:bodyPr>
          <a:lstStyle/>
          <a:p>
            <a:endParaRPr lang="it-IT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348038" y="836613"/>
            <a:ext cx="2376487" cy="576262"/>
          </a:xfrm>
          <a:prstGeom prst="rect">
            <a:avLst/>
          </a:prstGeom>
          <a:solidFill>
            <a:srgbClr val="00FF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3200" b="1">
                <a:solidFill>
                  <a:schemeClr val="tx1"/>
                </a:solidFill>
                <a:latin typeface="Arial" panose="020B0604020202020204" pitchFamily="34" charset="0"/>
              </a:rPr>
              <a:t>facilitatori</a:t>
            </a:r>
            <a:endParaRPr lang="it-IT" altLang="it-IT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3348038" y="5516563"/>
            <a:ext cx="2376487" cy="576262"/>
          </a:xfrm>
          <a:prstGeom prst="rect">
            <a:avLst/>
          </a:prstGeom>
          <a:solidFill>
            <a:srgbClr val="FF00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3200" b="1">
                <a:solidFill>
                  <a:schemeClr val="tx1"/>
                </a:solidFill>
                <a:latin typeface="Arial" panose="020B0604020202020204" pitchFamily="34" charset="0"/>
              </a:rPr>
              <a:t>barriere</a:t>
            </a:r>
            <a:endParaRPr lang="it-IT" altLang="it-IT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V="1">
            <a:off x="4572000" y="1484313"/>
            <a:ext cx="0" cy="1584325"/>
          </a:xfrm>
          <a:prstGeom prst="line">
            <a:avLst/>
          </a:prstGeom>
          <a:noFill/>
          <a:ln w="63500" cmpd="dbl">
            <a:solidFill>
              <a:srgbClr val="0000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>
            <a:spAutoFit/>
          </a:bodyPr>
          <a:lstStyle/>
          <a:p>
            <a:endParaRPr lang="it-IT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H="1">
            <a:off x="4572000" y="4005263"/>
            <a:ext cx="0" cy="1511300"/>
          </a:xfrm>
          <a:prstGeom prst="line">
            <a:avLst/>
          </a:prstGeom>
          <a:noFill/>
          <a:ln w="63500" cmpd="dbl">
            <a:solidFill>
              <a:srgbClr val="0000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129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ttangolo 1"/>
          <p:cNvSpPr>
            <a:spLocks noChangeArrowheads="1"/>
          </p:cNvSpPr>
          <p:nvPr/>
        </p:nvSpPr>
        <p:spPr bwMode="auto">
          <a:xfrm>
            <a:off x="347663" y="1628775"/>
            <a:ext cx="84248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it-IT" altLang="it-IT" sz="2800" b="1" dirty="0">
                <a:solidFill>
                  <a:schemeClr val="tx1"/>
                </a:solidFill>
                <a:latin typeface="Ebrima" panose="02000000000000000000" pitchFamily="2" charset="0"/>
              </a:rPr>
              <a:t> </a:t>
            </a:r>
            <a:r>
              <a:rPr lang="it-IT" altLang="it-IT" sz="2800" b="1" dirty="0" smtClean="0">
                <a:solidFill>
                  <a:schemeClr val="tx1"/>
                </a:solidFill>
                <a:latin typeface="Ebrima" panose="02000000000000000000" pitchFamily="2" charset="0"/>
              </a:rPr>
              <a:t>Se </a:t>
            </a:r>
            <a:r>
              <a:rPr lang="it-IT" altLang="it-IT" sz="2800" b="1" dirty="0">
                <a:solidFill>
                  <a:schemeClr val="tx1"/>
                </a:solidFill>
                <a:latin typeface="Ebrima" panose="02000000000000000000" pitchFamily="2" charset="0"/>
              </a:rPr>
              <a:t>la performance è migliore della capacità significa che il contesto contribuisce a migliorare la prestazione (FACILITATORE);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800" b="1" dirty="0">
              <a:solidFill>
                <a:schemeClr val="tx1"/>
              </a:solidFill>
              <a:latin typeface="Ebrima" panose="02000000000000000000" pitchFamily="2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Blip>
                <a:blip r:embed="rId2"/>
              </a:buBlip>
            </a:pPr>
            <a:r>
              <a:rPr lang="it-IT" altLang="it-IT" sz="2800" b="1" dirty="0">
                <a:solidFill>
                  <a:schemeClr val="tx1"/>
                </a:solidFill>
                <a:latin typeface="Ebrima" panose="02000000000000000000" pitchFamily="2" charset="0"/>
              </a:rPr>
              <a:t> se la performance è peggiore della capacità significa che il contesto peggiora la prestazione (BARRIERA).</a:t>
            </a:r>
          </a:p>
        </p:txBody>
      </p:sp>
      <p:pic>
        <p:nvPicPr>
          <p:cNvPr id="4" name="Picture 5" descr="gif cadute divertenti 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56" y="4630994"/>
            <a:ext cx="3368769" cy="200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6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23527" y="692696"/>
            <a:ext cx="722873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chemeClr val="tx1"/>
                </a:solidFill>
                <a:latin typeface="Calibri" panose="020F0502020204030204" pitchFamily="34" charset="0"/>
                <a:ea typeface="Candara" panose="020E0502030303020204" pitchFamily="34" charset="0"/>
                <a:cs typeface="Tahoma" panose="020B0604030504040204" pitchFamily="34" charset="0"/>
              </a:rPr>
              <a:t>La disabilità non è definita </a:t>
            </a:r>
            <a:r>
              <a:rPr lang="it-IT" altLang="it-IT" sz="3600" b="1" dirty="0" smtClean="0">
                <a:solidFill>
                  <a:schemeClr val="tx1"/>
                </a:solidFill>
                <a:latin typeface="Calibri" panose="020F0502020204030204" pitchFamily="34" charset="0"/>
                <a:ea typeface="Candara" panose="020E0502030303020204" pitchFamily="34" charset="0"/>
                <a:cs typeface="Tahoma" panose="020B0604030504040204" pitchFamily="34" charset="0"/>
              </a:rPr>
              <a:t>dalla </a:t>
            </a:r>
            <a:r>
              <a:rPr lang="it-IT" altLang="it-IT" sz="3600" b="1" dirty="0">
                <a:solidFill>
                  <a:srgbClr val="0000CC"/>
                </a:solidFill>
                <a:latin typeface="Calibri" panose="020F0502020204030204" pitchFamily="34" charset="0"/>
                <a:ea typeface="Candara" panose="020E0502030303020204" pitchFamily="34" charset="0"/>
                <a:cs typeface="Tahoma" panose="020B0604030504040204" pitchFamily="34" charset="0"/>
              </a:rPr>
              <a:t>diagnosi medica</a:t>
            </a:r>
            <a:r>
              <a:rPr lang="it-IT" altLang="it-IT" sz="3600" b="1" dirty="0">
                <a:solidFill>
                  <a:schemeClr val="tx1"/>
                </a:solidFill>
                <a:latin typeface="Calibri" panose="020F0502020204030204" pitchFamily="34" charset="0"/>
                <a:ea typeface="Candara" panose="020E0502030303020204" pitchFamily="34" charset="0"/>
                <a:cs typeface="Tahoma" panose="020B0604030504040204" pitchFamily="34" charset="0"/>
              </a:rPr>
              <a:t>, ma dall’interazione di una condizione di salute con </a:t>
            </a:r>
            <a:r>
              <a:rPr lang="it-IT" altLang="it-IT" sz="3600" b="1" dirty="0">
                <a:solidFill>
                  <a:srgbClr val="0000CC"/>
                </a:solidFill>
                <a:latin typeface="Calibri" panose="020F0502020204030204" pitchFamily="34" charset="0"/>
                <a:ea typeface="Candara" panose="020E0502030303020204" pitchFamily="34" charset="0"/>
                <a:cs typeface="Tahoma" panose="020B0604030504040204" pitchFamily="34" charset="0"/>
              </a:rPr>
              <a:t>fattori ambientali</a:t>
            </a:r>
            <a:r>
              <a:rPr lang="it-IT" altLang="it-IT" sz="3600" b="1" dirty="0">
                <a:solidFill>
                  <a:schemeClr val="tx1"/>
                </a:solidFill>
                <a:latin typeface="Calibri" panose="020F0502020204030204" pitchFamily="34" charset="0"/>
                <a:ea typeface="Candara" panose="020E0502030303020204" pitchFamily="34" charset="0"/>
                <a:cs typeface="Tahoma" panose="020B0604030504040204" pitchFamily="34" charset="0"/>
              </a:rPr>
              <a:t>.</a:t>
            </a:r>
            <a:r>
              <a:rPr lang="it-IT" altLang="it-IT" sz="3600" b="1" dirty="0">
                <a:solidFill>
                  <a:srgbClr val="0000CC"/>
                </a:solidFill>
                <a:latin typeface="Calibri" panose="020F0502020204030204" pitchFamily="34" charset="0"/>
                <a:ea typeface="Candara" panose="020E050203030302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1560" y="3933056"/>
            <a:ext cx="81369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chemeClr val="tx1"/>
                </a:solidFill>
                <a:latin typeface="Calibri" panose="020F0502020204030204" pitchFamily="34" charset="0"/>
                <a:ea typeface="Candara" panose="020E0502030303020204" pitchFamily="34" charset="0"/>
                <a:cs typeface="Tahoma" panose="020B0604030504040204" pitchFamily="34" charset="0"/>
              </a:rPr>
              <a:t>I</a:t>
            </a:r>
            <a:r>
              <a:rPr lang="it-IT" altLang="it-IT" sz="3600" b="1" dirty="0">
                <a:solidFill>
                  <a:srgbClr val="0000CC"/>
                </a:solidFill>
                <a:latin typeface="Calibri" panose="020F0502020204030204" pitchFamily="34" charset="0"/>
                <a:ea typeface="Candara" panose="020E0502030303020204" pitchFamily="34" charset="0"/>
                <a:cs typeface="Tahoma" panose="020B0604030504040204" pitchFamily="34" charset="0"/>
              </a:rPr>
              <a:t> fattori ambientali</a:t>
            </a:r>
            <a:r>
              <a:rPr lang="it-IT" altLang="it-IT" sz="3600" b="1" dirty="0">
                <a:solidFill>
                  <a:schemeClr val="tx1"/>
                </a:solidFill>
                <a:latin typeface="Calibri" panose="020F0502020204030204" pitchFamily="34" charset="0"/>
                <a:ea typeface="Candara" panose="020E0502030303020204" pitchFamily="34" charset="0"/>
                <a:cs typeface="Tahoma" panose="020B0604030504040204" pitchFamily="34" charset="0"/>
              </a:rPr>
              <a:t> possono determinare un diverso livello di disabilità a seconda della presenza di condizioni facilitanti (</a:t>
            </a:r>
            <a:r>
              <a:rPr lang="it-IT" altLang="it-IT" sz="3600" b="1" dirty="0">
                <a:solidFill>
                  <a:srgbClr val="0000CC"/>
                </a:solidFill>
                <a:latin typeface="Calibri" panose="020F0502020204030204" pitchFamily="34" charset="0"/>
                <a:ea typeface="Candara" panose="020E0502030303020204" pitchFamily="34" charset="0"/>
                <a:cs typeface="Tahoma" panose="020B0604030504040204" pitchFamily="34" charset="0"/>
              </a:rPr>
              <a:t>facilitatori</a:t>
            </a:r>
            <a:r>
              <a:rPr lang="it-IT" altLang="it-IT" sz="3600" b="1" dirty="0">
                <a:solidFill>
                  <a:schemeClr val="tx1"/>
                </a:solidFill>
                <a:latin typeface="Calibri" panose="020F0502020204030204" pitchFamily="34" charset="0"/>
                <a:ea typeface="Candara" panose="020E0502030303020204" pitchFamily="34" charset="0"/>
                <a:cs typeface="Tahoma" panose="020B0604030504040204" pitchFamily="34" charset="0"/>
              </a:rPr>
              <a:t>) o ostacolanti (</a:t>
            </a:r>
            <a:r>
              <a:rPr lang="it-IT" altLang="it-IT" sz="3600" b="1" dirty="0">
                <a:solidFill>
                  <a:srgbClr val="0000CC"/>
                </a:solidFill>
                <a:latin typeface="Calibri" panose="020F0502020204030204" pitchFamily="34" charset="0"/>
                <a:ea typeface="Candara" panose="020E0502030303020204" pitchFamily="34" charset="0"/>
                <a:cs typeface="Tahoma" panose="020B0604030504040204" pitchFamily="34" charset="0"/>
              </a:rPr>
              <a:t>barriere</a:t>
            </a:r>
            <a:r>
              <a:rPr lang="it-IT" altLang="it-IT" sz="3600" b="1" dirty="0">
                <a:solidFill>
                  <a:schemeClr val="tx1"/>
                </a:solidFill>
                <a:latin typeface="Calibri" panose="020F0502020204030204" pitchFamily="34" charset="0"/>
                <a:ea typeface="Candara" panose="020E0502030303020204" pitchFamily="34" charset="0"/>
                <a:cs typeface="Tahom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7729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>
          <a:xfrm>
            <a:off x="262467" y="203200"/>
            <a:ext cx="8591022" cy="6485467"/>
          </a:xfrm>
        </p:spPr>
        <p:txBody>
          <a:bodyPr anchor="ctr">
            <a:normAutofit/>
          </a:bodyPr>
          <a:lstStyle/>
          <a:p>
            <a:pPr marL="4763" indent="22225" algn="just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7030A0"/>
                </a:solidFill>
              </a:rPr>
              <a:t>Un intellettuale si fa portare su una spiaggia isolata e durante </a:t>
            </a:r>
          </a:p>
          <a:p>
            <a:pPr marL="4763" indent="22225" algn="just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7030A0"/>
                </a:solidFill>
              </a:rPr>
              <a:t>la traversata chiede un’opinione al marinaio.</a:t>
            </a:r>
          </a:p>
          <a:p>
            <a:pPr marL="4763" indent="22225"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400" b="1" dirty="0" smtClean="0">
                <a:solidFill>
                  <a:srgbClr val="7030A0"/>
                </a:solidFill>
              </a:rPr>
              <a:t>“So niente", replica il vecchio. </a:t>
            </a:r>
          </a:p>
          <a:p>
            <a:pPr marL="4763" indent="22225"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400" b="1" dirty="0" smtClean="0">
                <a:solidFill>
                  <a:srgbClr val="7030A0"/>
                </a:solidFill>
              </a:rPr>
              <a:t>Non sei mai stato a scuola?“, continua l’intellettuale.</a:t>
            </a:r>
          </a:p>
          <a:p>
            <a:pPr marL="4763" indent="22225"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400" b="1" dirty="0" smtClean="0">
                <a:solidFill>
                  <a:srgbClr val="7030A0"/>
                </a:solidFill>
              </a:rPr>
              <a:t>No", risponde il marinaio. </a:t>
            </a:r>
          </a:p>
          <a:p>
            <a:pPr marL="4763" indent="22225"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400" b="1" dirty="0" smtClean="0">
                <a:solidFill>
                  <a:srgbClr val="7030A0"/>
                </a:solidFill>
              </a:rPr>
              <a:t>«Beh! metà della tua vita è stata sprecata", </a:t>
            </a:r>
          </a:p>
          <a:p>
            <a:pPr marL="4763" indent="22225"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400" b="1" dirty="0" smtClean="0">
                <a:solidFill>
                  <a:srgbClr val="7030A0"/>
                </a:solidFill>
              </a:rPr>
              <a:t>dice l’intellettuale. </a:t>
            </a:r>
          </a:p>
          <a:p>
            <a:pPr marL="4763" indent="22225" algn="just" eaLnBrk="1" hangingPunct="1">
              <a:lnSpc>
                <a:spcPct val="80000"/>
              </a:lnSpc>
              <a:buFontTx/>
              <a:buNone/>
            </a:pPr>
            <a:endParaRPr lang="it-IT" altLang="it-IT" sz="1600" b="1" dirty="0" smtClean="0"/>
          </a:p>
          <a:p>
            <a:pPr marL="4763" indent="22225"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400" b="1" dirty="0" smtClean="0">
                <a:solidFill>
                  <a:srgbClr val="000066"/>
                </a:solidFill>
              </a:rPr>
              <a:t>A metà strada si scatena un violento temporale.</a:t>
            </a:r>
            <a:r>
              <a:rPr lang="it-IT" altLang="it-IT" sz="2400" b="1" dirty="0" smtClean="0"/>
              <a:t> </a:t>
            </a:r>
          </a:p>
          <a:p>
            <a:pPr marL="4763" indent="22225" algn="just" eaLnBrk="1" hangingPunct="1">
              <a:lnSpc>
                <a:spcPct val="80000"/>
              </a:lnSpc>
              <a:buFontTx/>
              <a:buNone/>
            </a:pPr>
            <a:endParaRPr lang="it-IT" altLang="it-IT" sz="1600" b="1" dirty="0" smtClean="0"/>
          </a:p>
          <a:p>
            <a:pPr marL="4763" indent="22225"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400" b="1" dirty="0" smtClean="0">
                <a:solidFill>
                  <a:srgbClr val="7030A0"/>
                </a:solidFill>
              </a:rPr>
              <a:t>Il marinaio chiede all’erudito: “sai nuotare?” </a:t>
            </a:r>
          </a:p>
          <a:p>
            <a:pPr marL="4763" indent="22225"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400" b="1" dirty="0" smtClean="0">
                <a:solidFill>
                  <a:srgbClr val="7030A0"/>
                </a:solidFill>
              </a:rPr>
              <a:t>“No”, risponde l’erudito.</a:t>
            </a:r>
          </a:p>
          <a:p>
            <a:pPr marL="4763" indent="22225"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400" b="1" dirty="0" smtClean="0">
                <a:solidFill>
                  <a:srgbClr val="7030A0"/>
                </a:solidFill>
              </a:rPr>
              <a:t>“Allora tutta la tua vita è stata sprecata: </a:t>
            </a:r>
          </a:p>
          <a:p>
            <a:pPr marL="4763" indent="22225"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400" b="1" dirty="0" smtClean="0">
                <a:solidFill>
                  <a:srgbClr val="7030A0"/>
                </a:solidFill>
              </a:rPr>
              <a:t>stiamo affondando!“, </a:t>
            </a:r>
          </a:p>
          <a:p>
            <a:pPr marL="4763" indent="22225"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400" b="1" dirty="0" smtClean="0">
                <a:solidFill>
                  <a:srgbClr val="7030A0"/>
                </a:solidFill>
              </a:rPr>
              <a:t>dice il vecchio </a:t>
            </a:r>
            <a:r>
              <a:rPr lang="it-IT" altLang="it-IT" sz="2800" b="1" dirty="0" smtClean="0">
                <a:solidFill>
                  <a:srgbClr val="7030A0"/>
                </a:solidFill>
              </a:rPr>
              <a:t>marinaio. </a:t>
            </a:r>
          </a:p>
        </p:txBody>
      </p:sp>
      <p:pic>
        <p:nvPicPr>
          <p:cNvPr id="118787" name="Picture 2" descr="Gif 4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941888"/>
            <a:ext cx="2700337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mporali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3656013"/>
            <a:ext cx="1016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emporali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3949700"/>
            <a:ext cx="15843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temporali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4086225"/>
            <a:ext cx="15843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5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0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0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0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0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0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0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0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0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0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0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0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0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0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0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0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WordArt 9"/>
          <p:cNvSpPr>
            <a:spLocks noChangeArrowheads="1" noChangeShapeType="1" noTextEdit="1"/>
          </p:cNvSpPr>
          <p:nvPr/>
        </p:nvSpPr>
        <p:spPr bwMode="auto">
          <a:xfrm rot="5400000">
            <a:off x="5257007" y="3032918"/>
            <a:ext cx="5975350" cy="100806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it-IT" sz="24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Funzionamento</a:t>
            </a:r>
          </a:p>
          <a:p>
            <a:pPr algn="ctr" fontAlgn="auto"/>
            <a:r>
              <a:rPr lang="it-IT" sz="24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Individuale</a:t>
            </a:r>
          </a:p>
        </p:txBody>
      </p:sp>
      <p:sp>
        <p:nvSpPr>
          <p:cNvPr id="119812" name="Line 11"/>
          <p:cNvSpPr>
            <a:spLocks noChangeShapeType="1"/>
          </p:cNvSpPr>
          <p:nvPr/>
        </p:nvSpPr>
        <p:spPr bwMode="auto">
          <a:xfrm flipV="1">
            <a:off x="1498600" y="3725331"/>
            <a:ext cx="6163733" cy="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43990" y="3371388"/>
            <a:ext cx="227651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000" b="1" dirty="0">
                <a:latin typeface="Calibri" panose="020F0502020204030204" pitchFamily="34" charset="0"/>
              </a:rPr>
              <a:t>PERSONA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 rot="5400000">
            <a:off x="3905469" y="1896418"/>
            <a:ext cx="2233167" cy="377939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vert="vert270" wrap="none" anchor="ctr">
            <a:flatTx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C00000"/>
                </a:solidFill>
              </a:rPr>
              <a:t>FATTORI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C00000"/>
                </a:solidFill>
              </a:rPr>
              <a:t>AMBIENTALI</a:t>
            </a:r>
          </a:p>
        </p:txBody>
      </p:sp>
      <p:pic>
        <p:nvPicPr>
          <p:cNvPr id="236548" name="Picture 4" descr="nuoto-immagine-animata-00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49" y="439614"/>
            <a:ext cx="29146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0"/>
          <p:cNvSpPr>
            <a:spLocks noChangeArrowheads="1"/>
          </p:cNvSpPr>
          <p:nvPr/>
        </p:nvSpPr>
        <p:spPr bwMode="auto">
          <a:xfrm rot="5400000">
            <a:off x="4047860" y="1765144"/>
            <a:ext cx="2233167" cy="377939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vert="vert270" wrap="none" anchor="ctr">
            <a:flatTx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000099"/>
                </a:solidFill>
              </a:rPr>
              <a:t>SALVAGENTE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67995" y="5827225"/>
            <a:ext cx="443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libri" panose="020F0502020204030204" pitchFamily="34" charset="0"/>
              </a:rPr>
              <a:t>Perché non ha imparato a nuotare?</a:t>
            </a:r>
          </a:p>
          <a:p>
            <a:r>
              <a:rPr lang="it-IT" b="1" dirty="0" smtClean="0">
                <a:latin typeface="Calibri" panose="020F0502020204030204" pitchFamily="34" charset="0"/>
              </a:rPr>
              <a:t>Perché non c’erano salvagente sulla barca?</a:t>
            </a:r>
            <a:endParaRPr lang="it-IT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981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0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0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ttangolo 1"/>
          <p:cNvSpPr>
            <a:spLocks noChangeArrowheads="1"/>
          </p:cNvSpPr>
          <p:nvPr/>
        </p:nvSpPr>
        <p:spPr bwMode="auto">
          <a:xfrm>
            <a:off x="510014" y="750991"/>
            <a:ext cx="6314119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/>
              <a:t>I </a:t>
            </a:r>
            <a:r>
              <a:rPr lang="it-IT" altLang="it-IT" sz="2800" b="1" dirty="0"/>
              <a:t>Sistemi complessi </a:t>
            </a:r>
            <a:endParaRPr lang="it-IT" altLang="it-IT" sz="2800" b="1" dirty="0" smtClean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 smtClean="0"/>
              <a:t>sono </a:t>
            </a:r>
            <a:r>
              <a:rPr lang="it-IT" altLang="it-IT" sz="2800" dirty="0"/>
              <a:t>formati da più unità </a:t>
            </a:r>
            <a:endParaRPr lang="it-IT" altLang="it-IT" sz="2800" dirty="0" smtClean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 smtClean="0"/>
              <a:t>che </a:t>
            </a:r>
            <a:r>
              <a:rPr lang="it-IT" altLang="it-IT" sz="2800" dirty="0"/>
              <a:t>interagendo danno luogo </a:t>
            </a:r>
            <a:endParaRPr lang="it-IT" altLang="it-IT" sz="2800" dirty="0" smtClean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 smtClean="0"/>
              <a:t>a </a:t>
            </a:r>
            <a:r>
              <a:rPr lang="it-IT" altLang="it-IT" sz="2800" dirty="0"/>
              <a:t>un comportamento </a:t>
            </a:r>
            <a:r>
              <a:rPr lang="it-IT" altLang="it-IT" sz="2800" dirty="0" smtClean="0"/>
              <a:t>che non è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 smtClean="0"/>
              <a:t>la </a:t>
            </a:r>
            <a:r>
              <a:rPr lang="it-IT" altLang="it-IT" sz="2800" dirty="0"/>
              <a:t>somma delle singole parti.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8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/>
              <a:t>Le </a:t>
            </a:r>
            <a:r>
              <a:rPr lang="it-IT" altLang="it-IT" sz="2800" dirty="0" smtClean="0"/>
              <a:t>unità </a:t>
            </a:r>
            <a:r>
              <a:rPr lang="it-IT" altLang="it-IT" sz="2800" dirty="0"/>
              <a:t>che compongono </a:t>
            </a:r>
            <a:endParaRPr lang="it-IT" altLang="it-IT" sz="2800" dirty="0" smtClean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 smtClean="0"/>
              <a:t>un </a:t>
            </a:r>
            <a:r>
              <a:rPr lang="it-IT" altLang="it-IT" sz="2800" dirty="0"/>
              <a:t>sistema </a:t>
            </a:r>
            <a:r>
              <a:rPr lang="it-IT" altLang="it-IT" sz="2800" dirty="0" smtClean="0"/>
              <a:t>complesso,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 smtClean="0"/>
              <a:t>se non coordinate e </a:t>
            </a:r>
            <a:r>
              <a:rPr lang="it-IT" altLang="it-IT" sz="2800" smtClean="0"/>
              <a:t>non comunicanti</a:t>
            </a:r>
            <a:endParaRPr lang="it-IT" altLang="it-IT" sz="2800" dirty="0" smtClean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 smtClean="0"/>
              <a:t>tendono ad auto-organizzarsi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 smtClean="0"/>
              <a:t>e all’autoreferenzialità.</a:t>
            </a:r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val="3682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81517" y="685271"/>
            <a:ext cx="8417454" cy="5256212"/>
          </a:xfrm>
        </p:spPr>
        <p:txBody>
          <a:bodyPr tIns="0"/>
          <a:lstStyle/>
          <a:p>
            <a:pPr marL="36513" indent="0" algn="just"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it-IT" altLang="it-IT" sz="2800" b="1" dirty="0">
                <a:solidFill>
                  <a:srgbClr val="000066"/>
                </a:solidFill>
                <a:cs typeface="Arial" panose="020B0604020202020204" pitchFamily="34" charset="0"/>
              </a:rPr>
              <a:t>In una fredda giornata d’inverno un gruppo di porcospini si rifugia in una grotta e per proteggersi dal freddo si stringono vicini. Ben presto però sentono le spine reciproche e il dolore li costringe ad allontanarsi l’uno dall’altro.</a:t>
            </a:r>
          </a:p>
          <a:p>
            <a:pPr marL="36513" indent="0" algn="just"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endParaRPr lang="it-IT" altLang="it-IT" sz="2800" b="1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36513" indent="0" algn="just"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it-IT" altLang="it-IT" sz="2800" b="1" dirty="0">
                <a:solidFill>
                  <a:srgbClr val="000066"/>
                </a:solidFill>
                <a:cs typeface="Arial" panose="020B0604020202020204" pitchFamily="34" charset="0"/>
              </a:rPr>
              <a:t>Quando poi il bisogno di scaldarsi li porta di nuovo ad avvicinarsi si pungono di nuovo. </a:t>
            </a:r>
          </a:p>
          <a:p>
            <a:pPr marL="36513" indent="0" algn="just"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endParaRPr lang="it-IT" altLang="it-IT" sz="2800" b="1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36513" indent="0" algn="just">
              <a:lnSpc>
                <a:spcPct val="8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it-IT" altLang="it-IT" sz="2800" b="1" dirty="0">
                <a:solidFill>
                  <a:srgbClr val="000066"/>
                </a:solidFill>
                <a:cs typeface="Arial" panose="020B0604020202020204" pitchFamily="34" charset="0"/>
              </a:rPr>
              <a:t>Ripetono più volte questi tentativi, sballottati avanti e indietro tra due mali, finché non trovano quella moderata distanza reciproca che rappresenta la migliore posizione, </a:t>
            </a:r>
            <a:r>
              <a:rPr lang="it-IT" altLang="it-IT" sz="28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quella giusta distanza che consente loro di scaldarsi e nello stesso tempo di non farsi male reciprocamente.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470121" y="6254750"/>
            <a:ext cx="22288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it-IT" altLang="it-IT" sz="1800" dirty="0">
                <a:latin typeface="Bradley Hand ITC" pitchFamily="66" charset="0"/>
              </a:rPr>
              <a:t>Arthur Schopenhauer</a:t>
            </a:r>
            <a:endParaRPr lang="it-IT" altLang="it-IT" sz="1800" u="sng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2209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07066F-0393-46AF-B162-65DA4AAEAD4B}" type="slidenum">
              <a:rPr lang="it-IT" altLang="it-IT" sz="12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it-IT" altLang="it-IT" sz="1200" smtClean="0"/>
          </a:p>
        </p:txBody>
      </p:sp>
      <p:pic>
        <p:nvPicPr>
          <p:cNvPr id="1249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2" name="Text Box 7"/>
          <p:cNvSpPr txBox="1">
            <a:spLocks noChangeArrowheads="1"/>
          </p:cNvSpPr>
          <p:nvPr/>
        </p:nvSpPr>
        <p:spPr bwMode="auto">
          <a:xfrm>
            <a:off x="200023" y="150812"/>
            <a:ext cx="4321175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 dirty="0">
                <a:solidFill>
                  <a:srgbClr val="003366"/>
                </a:solidFill>
              </a:rPr>
              <a:t>L’ICF ha lo scopo di stabilire un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 u="sng" dirty="0">
                <a:solidFill>
                  <a:srgbClr val="000066"/>
                </a:solidFill>
              </a:rPr>
              <a:t>linguaggio comune</a:t>
            </a:r>
            <a:r>
              <a:rPr lang="it-IT" altLang="it-IT" sz="2800" b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 dirty="0">
                <a:solidFill>
                  <a:srgbClr val="003366"/>
                </a:solidFill>
              </a:rPr>
              <a:t>per la descrizione della salute e delle condizioni ad essa correlate allo scopo di migliorare la comunicazione fra i diversi utilizzatori: educatori, operatori sanitari e sociali, ricercatori, politici, amministratori e ……. tutti noi. </a:t>
            </a:r>
          </a:p>
        </p:txBody>
      </p:sp>
    </p:spTree>
    <p:extLst>
      <p:ext uri="{BB962C8B-B14F-4D97-AF65-F5344CB8AC3E}">
        <p14:creationId xmlns:p14="http://schemas.microsoft.com/office/powerpoint/2010/main" val="2418628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ppia parentesi quadra 5"/>
          <p:cNvSpPr/>
          <p:nvPr/>
        </p:nvSpPr>
        <p:spPr>
          <a:xfrm rot="5400000">
            <a:off x="1297937" y="-737498"/>
            <a:ext cx="6489137" cy="8406588"/>
          </a:xfrm>
          <a:prstGeom prst="bracketPair">
            <a:avLst>
              <a:gd name="adj" fmla="val 36883"/>
            </a:avLst>
          </a:prstGeom>
          <a:ln w="254000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0" name="Input manuale 9"/>
          <p:cNvSpPr/>
          <p:nvPr/>
        </p:nvSpPr>
        <p:spPr>
          <a:xfrm>
            <a:off x="5483842" y="702545"/>
            <a:ext cx="1781583" cy="1286594"/>
          </a:xfrm>
          <a:prstGeom prst="flowChartManualInpu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28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comunità</a:t>
            </a:r>
          </a:p>
        </p:txBody>
      </p:sp>
      <p:sp>
        <p:nvSpPr>
          <p:cNvPr id="14" name="Cuore 13"/>
          <p:cNvSpPr/>
          <p:nvPr/>
        </p:nvSpPr>
        <p:spPr>
          <a:xfrm>
            <a:off x="1885709" y="485776"/>
            <a:ext cx="2110030" cy="1784350"/>
          </a:xfrm>
          <a:prstGeom prst="hear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2800" dirty="0">
                <a:solidFill>
                  <a:srgbClr val="000066"/>
                </a:solidFill>
              </a:rPr>
              <a:t>famiglia</a:t>
            </a:r>
          </a:p>
        </p:txBody>
      </p:sp>
      <p:sp>
        <p:nvSpPr>
          <p:cNvPr id="32775" name="CasellaDiTesto 1"/>
          <p:cNvSpPr txBox="1">
            <a:spLocks noChangeArrowheads="1"/>
          </p:cNvSpPr>
          <p:nvPr/>
        </p:nvSpPr>
        <p:spPr bwMode="auto">
          <a:xfrm>
            <a:off x="3301130" y="44247"/>
            <a:ext cx="2136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bg1"/>
                </a:solidFill>
              </a:rPr>
              <a:t>welfare relazionale</a:t>
            </a:r>
          </a:p>
        </p:txBody>
      </p:sp>
      <p:pic>
        <p:nvPicPr>
          <p:cNvPr id="32777" name="Picture 21" descr="http://www.pianetagratis.it/gif/frecce/30/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7913"/>
            <a:ext cx="5762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3" descr="http://www.pianetagratis.it/gif/frecce/30/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060575"/>
            <a:ext cx="4333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21" descr="http://www.pianetagratis.it/gif/frecce/30/0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1819" y="712406"/>
            <a:ext cx="6477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cumento multiplo 12"/>
          <p:cNvSpPr/>
          <p:nvPr/>
        </p:nvSpPr>
        <p:spPr>
          <a:xfrm>
            <a:off x="1028664" y="4872038"/>
            <a:ext cx="1974850" cy="865187"/>
          </a:xfrm>
          <a:prstGeom prst="flowChartMultidocumen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4000" b="1" dirty="0">
                <a:solidFill>
                  <a:srgbClr val="000066"/>
                </a:solidFill>
              </a:rPr>
              <a:t>SSR</a:t>
            </a:r>
          </a:p>
        </p:txBody>
      </p:sp>
      <p:sp>
        <p:nvSpPr>
          <p:cNvPr id="15" name="Scheda 14"/>
          <p:cNvSpPr/>
          <p:nvPr/>
        </p:nvSpPr>
        <p:spPr>
          <a:xfrm>
            <a:off x="2477730" y="5732463"/>
            <a:ext cx="2066055" cy="576262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rgbClr val="000066"/>
                </a:solidFill>
              </a:rPr>
              <a:t>enti locali</a:t>
            </a:r>
          </a:p>
        </p:txBody>
      </p:sp>
      <p:sp>
        <p:nvSpPr>
          <p:cNvPr id="16" name="Nastro perforato 15"/>
          <p:cNvSpPr/>
          <p:nvPr/>
        </p:nvSpPr>
        <p:spPr>
          <a:xfrm>
            <a:off x="4732439" y="5445125"/>
            <a:ext cx="1512887" cy="720725"/>
          </a:xfrm>
          <a:prstGeom prst="flowChartPunchedTap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3600" b="1" dirty="0">
                <a:solidFill>
                  <a:srgbClr val="000066"/>
                </a:solidFill>
              </a:rPr>
              <a:t>scuola</a:t>
            </a:r>
          </a:p>
        </p:txBody>
      </p:sp>
      <p:sp>
        <p:nvSpPr>
          <p:cNvPr id="17" name="Terminatore 16"/>
          <p:cNvSpPr/>
          <p:nvPr/>
        </p:nvSpPr>
        <p:spPr>
          <a:xfrm>
            <a:off x="6464094" y="4835259"/>
            <a:ext cx="1655763" cy="863600"/>
          </a:xfrm>
          <a:prstGeom prst="flowChartTerminator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3600" b="1" dirty="0" smtClean="0">
                <a:solidFill>
                  <a:srgbClr val="000066"/>
                </a:solidFill>
              </a:rPr>
              <a:t>lavoro</a:t>
            </a:r>
            <a:endParaRPr lang="it-IT" sz="3600" b="1" dirty="0">
              <a:solidFill>
                <a:srgbClr val="000066"/>
              </a:solidFill>
            </a:endParaRPr>
          </a:p>
        </p:txBody>
      </p:sp>
      <p:pic>
        <p:nvPicPr>
          <p:cNvPr id="19" name="Picture 6" descr="progressive grey arrows pointing r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1371" y="4208462"/>
            <a:ext cx="1035050" cy="2063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progressive grey arrows pointing r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2639" y="4646613"/>
            <a:ext cx="1871662" cy="1571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progressive grey arrows pointing r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521285" y="4602248"/>
            <a:ext cx="1655763" cy="17286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</p:pic>
      <p:pic>
        <p:nvPicPr>
          <p:cNvPr id="23" name="Picture 6" descr="progressive grey arrows pointing r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8638" y="4185601"/>
            <a:ext cx="864320" cy="21472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sellaDiTesto 16"/>
          <p:cNvSpPr txBox="1">
            <a:spLocks noChangeArrowheads="1"/>
          </p:cNvSpPr>
          <p:nvPr/>
        </p:nvSpPr>
        <p:spPr bwMode="auto">
          <a:xfrm>
            <a:off x="3406774" y="6525420"/>
            <a:ext cx="235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bg1"/>
                </a:solidFill>
              </a:rPr>
              <a:t>welfare prestazionale</a:t>
            </a:r>
          </a:p>
        </p:txBody>
      </p:sp>
      <p:sp>
        <p:nvSpPr>
          <p:cNvPr id="25" name="Freccia a destra 24"/>
          <p:cNvSpPr/>
          <p:nvPr/>
        </p:nvSpPr>
        <p:spPr>
          <a:xfrm>
            <a:off x="176983" y="3068638"/>
            <a:ext cx="8775287" cy="936625"/>
          </a:xfrm>
          <a:prstGeom prst="rightArrow">
            <a:avLst>
              <a:gd name="adj1" fmla="val 50000"/>
              <a:gd name="adj2" fmla="val 71368"/>
            </a:avLst>
          </a:prstGeom>
          <a:solidFill>
            <a:srgbClr val="FFFF00"/>
          </a:solidFill>
          <a:ln w="381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3600" b="1" dirty="0" smtClean="0">
                <a:solidFill>
                  <a:schemeClr val="tx1"/>
                </a:solidFill>
              </a:rPr>
              <a:t>BAMBINO – QUALITÀ della VITA </a:t>
            </a:r>
            <a:endParaRPr lang="it-IT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4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85341" y="1963271"/>
            <a:ext cx="7301880" cy="2952750"/>
          </a:xfrm>
        </p:spPr>
        <p:txBody>
          <a:bodyPr>
            <a:normAutofit/>
          </a:bodyPr>
          <a:lstStyle/>
          <a:p>
            <a:pPr marL="609600" indent="-341313" algn="just" eaLnBrk="1" hangingPunct="1">
              <a:lnSpc>
                <a:spcPct val="90000"/>
              </a:lnSpc>
              <a:spcBef>
                <a:spcPct val="0"/>
              </a:spcBef>
              <a:buClrTx/>
              <a:buSzPct val="91000"/>
              <a:buFontTx/>
              <a:buAutoNum type="arabicPeriod"/>
            </a:pPr>
            <a:r>
              <a:rPr lang="it-IT" alt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Condizione fisica e abilità funzionali;</a:t>
            </a:r>
          </a:p>
          <a:p>
            <a:pPr marL="609600" indent="-341313" algn="just" eaLnBrk="1" hangingPunct="1">
              <a:lnSpc>
                <a:spcPct val="90000"/>
              </a:lnSpc>
              <a:spcBef>
                <a:spcPct val="0"/>
              </a:spcBef>
              <a:buClrTx/>
              <a:buSzPct val="91000"/>
              <a:buFontTx/>
              <a:buAutoNum type="arabicPeriod"/>
            </a:pPr>
            <a:endParaRPr lang="it-IT" altLang="it-IT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41313" algn="just" eaLnBrk="1" hangingPunct="1">
              <a:lnSpc>
                <a:spcPct val="90000"/>
              </a:lnSpc>
              <a:spcBef>
                <a:spcPct val="0"/>
              </a:spcBef>
              <a:buClrTx/>
              <a:buSzPct val="91000"/>
              <a:buFontTx/>
              <a:buAutoNum type="arabicPeriod"/>
            </a:pPr>
            <a:r>
              <a:rPr lang="it-IT" alt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Condizioni e benessere psicologico;</a:t>
            </a:r>
          </a:p>
          <a:p>
            <a:pPr marL="609600" indent="-341313" algn="just" eaLnBrk="1" hangingPunct="1">
              <a:lnSpc>
                <a:spcPct val="90000"/>
              </a:lnSpc>
              <a:spcBef>
                <a:spcPct val="0"/>
              </a:spcBef>
              <a:buClrTx/>
              <a:buSzPct val="91000"/>
              <a:buFontTx/>
              <a:buAutoNum type="arabicPeriod"/>
            </a:pPr>
            <a:endParaRPr lang="it-IT" altLang="it-IT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41313" algn="just" eaLnBrk="1" hangingPunct="1">
              <a:lnSpc>
                <a:spcPct val="90000"/>
              </a:lnSpc>
              <a:spcBef>
                <a:spcPct val="0"/>
              </a:spcBef>
              <a:buClrTx/>
              <a:buSzPct val="91000"/>
              <a:buFontTx/>
              <a:buAutoNum type="arabicPeriod"/>
            </a:pPr>
            <a:r>
              <a:rPr lang="it-IT" alt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Interazioni e rapporti sociali;</a:t>
            </a:r>
          </a:p>
          <a:p>
            <a:pPr marL="609600" indent="-341313" algn="just" eaLnBrk="1" hangingPunct="1">
              <a:lnSpc>
                <a:spcPct val="90000"/>
              </a:lnSpc>
              <a:spcBef>
                <a:spcPct val="0"/>
              </a:spcBef>
              <a:buClrTx/>
              <a:buSzPct val="91000"/>
              <a:buFontTx/>
              <a:buAutoNum type="arabicPeriod"/>
            </a:pPr>
            <a:endParaRPr lang="it-IT" altLang="it-IT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41313" algn="just" eaLnBrk="1" hangingPunct="1">
              <a:lnSpc>
                <a:spcPct val="90000"/>
              </a:lnSpc>
              <a:spcBef>
                <a:spcPct val="0"/>
              </a:spcBef>
              <a:buClrTx/>
              <a:buSzPct val="91000"/>
              <a:buFontTx/>
              <a:buAutoNum type="arabicPeriod"/>
            </a:pPr>
            <a:r>
              <a:rPr lang="it-IT" alt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Condizione e fattori economici. </a:t>
            </a:r>
          </a:p>
        </p:txBody>
      </p:sp>
      <p:sp>
        <p:nvSpPr>
          <p:cNvPr id="54275" name="CasellaDiTesto 6"/>
          <p:cNvSpPr txBox="1">
            <a:spLocks noChangeArrowheads="1"/>
          </p:cNvSpPr>
          <p:nvPr/>
        </p:nvSpPr>
        <p:spPr bwMode="auto">
          <a:xfrm>
            <a:off x="6732588" y="6237288"/>
            <a:ext cx="1011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200" b="1">
                <a:latin typeface="Arial" panose="020B0604020202020204" pitchFamily="34" charset="0"/>
              </a:rPr>
              <a:t>OMS, 1948</a:t>
            </a:r>
          </a:p>
        </p:txBody>
      </p:sp>
      <p:pic>
        <p:nvPicPr>
          <p:cNvPr id="54276" name="Picture 4" descr="W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89588"/>
            <a:ext cx="10668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23850" y="476250"/>
            <a:ext cx="8424863" cy="822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400" b="1">
                <a:solidFill>
                  <a:srgbClr val="000066"/>
                </a:solidFill>
                <a:latin typeface="Arial" charset="0"/>
              </a:rPr>
              <a:t>Qualità della vita è un costrutto dinamico multifattoriale in equilibrio tra oggettività e soggettività.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8508" y="5344650"/>
            <a:ext cx="3926491" cy="1262525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  <a:extLst/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it-IT" sz="1600" b="1" dirty="0" smtClean="0">
                <a:solidFill>
                  <a:schemeClr val="tx1"/>
                </a:solidFill>
              </a:rPr>
              <a:t>Qualità di vita è la percezione soggettiva che un individuo ha della propria posizione nella società, nel contesto di una cultura e di un insieme di valori nei quali egli vive, 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it-IT" sz="1600" b="1" dirty="0" smtClean="0">
                <a:solidFill>
                  <a:schemeClr val="tx1"/>
                </a:solidFill>
              </a:rPr>
              <a:t>anche in relazione ai propri obiettivi, aspettative e preoccupazioni. </a:t>
            </a:r>
          </a:p>
        </p:txBody>
      </p:sp>
    </p:spTree>
    <p:extLst>
      <p:ext uri="{BB962C8B-B14F-4D97-AF65-F5344CB8AC3E}">
        <p14:creationId xmlns:p14="http://schemas.microsoft.com/office/powerpoint/2010/main" val="42405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2845" y="143906"/>
            <a:ext cx="8598309" cy="799991"/>
          </a:xfrm>
        </p:spPr>
        <p:txBody>
          <a:bodyPr>
            <a:normAutofit/>
          </a:bodyPr>
          <a:lstStyle/>
          <a:p>
            <a:pPr algn="ctr"/>
            <a:r>
              <a:rPr lang="it-IT" sz="2700" dirty="0">
                <a:latin typeface="Calibri Light" panose="020F0302020204030204" pitchFamily="34" charset="0"/>
                <a:cs typeface="Calibri Light" panose="020F0302020204030204" pitchFamily="34" charset="0"/>
              </a:rPr>
              <a:t>Legge 8 novembre 2000, n. 328</a:t>
            </a:r>
            <a:br>
              <a:rPr lang="it-IT" sz="27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"Legge quadro per la realizzazione del sistema integrato di interventi e servizi sociali</a:t>
            </a:r>
            <a:r>
              <a:rPr lang="it-IT" sz="1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"</a:t>
            </a:r>
            <a:endParaRPr lang="it-IT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9180" y="1468110"/>
            <a:ext cx="7203222" cy="4634170"/>
          </a:xfrm>
          <a:noFill/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Repubblica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assicura 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alle persone e alle famiglie </a:t>
            </a:r>
            <a:endParaRPr lang="it-IT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sistema integrato </a:t>
            </a:r>
            <a:endParaRPr lang="it-IT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interventi e servizi sociali, </a:t>
            </a:r>
            <a:endParaRPr lang="it-IT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previene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, elimina o </a:t>
            </a:r>
            <a:r>
              <a:rPr 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riduce le 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condizioni </a:t>
            </a:r>
            <a:endParaRPr lang="it-IT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 disabilità e di 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non autonomia, </a:t>
            </a:r>
            <a:endParaRPr lang="it-IT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coerenza con gli articoli </a:t>
            </a:r>
            <a:endParaRPr lang="it-IT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3 e 38 della Costituzione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973392" y="943897"/>
            <a:ext cx="7197213" cy="1327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7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FFFDF9-5131-44FA-B9B5-9A9495BE6333}" type="slidenum">
              <a:rPr lang="it-IT" altLang="it-IT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40</a:t>
            </a:fld>
            <a:endParaRPr lang="it-IT" altLang="it-IT" sz="1200">
              <a:solidFill>
                <a:srgbClr val="FFFF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1559" y="966487"/>
            <a:ext cx="8713787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800" b="1" dirty="0" smtClean="0">
                <a:latin typeface="+mn-lt"/>
                <a:cs typeface="Aparajita" panose="020B0604020202020204" pitchFamily="34" charset="0"/>
              </a:rPr>
              <a:t>LA </a:t>
            </a:r>
            <a:r>
              <a:rPr lang="it-IT" sz="2800" b="1" dirty="0" err="1" smtClean="0">
                <a:latin typeface="+mn-lt"/>
                <a:cs typeface="Aparajita" panose="020B0604020202020204" pitchFamily="34" charset="0"/>
              </a:rPr>
              <a:t>QdV</a:t>
            </a:r>
            <a:r>
              <a:rPr lang="it-IT" sz="2800" b="1" dirty="0" smtClean="0">
                <a:latin typeface="+mn-lt"/>
                <a:cs typeface="Aparajita" panose="020B0604020202020204" pitchFamily="34" charset="0"/>
              </a:rPr>
              <a:t> è un costrutto in continuo divenire che è possibile modificare operando sulla</a:t>
            </a:r>
            <a:endParaRPr lang="it-IT" sz="2800" b="1" dirty="0">
              <a:latin typeface="+mn-lt"/>
              <a:cs typeface="Aparajita" panose="020B0604020202020204" pitchFamily="34" charset="0"/>
            </a:endParaRPr>
          </a:p>
          <a:p>
            <a:pPr marL="285750" indent="-285750" algn="just">
              <a:buFontTx/>
              <a:buBlip>
                <a:blip r:embed="rId2"/>
              </a:buBlip>
              <a:defRPr/>
            </a:pPr>
            <a:r>
              <a:rPr lang="it-IT" sz="2800" b="1" dirty="0">
                <a:latin typeface="+mn-lt"/>
                <a:cs typeface="Aparajita" panose="020B0604020202020204" pitchFamily="34" charset="0"/>
              </a:rPr>
              <a:t> </a:t>
            </a:r>
            <a:r>
              <a:rPr lang="it-IT" sz="2800" b="1" dirty="0" smtClean="0">
                <a:solidFill>
                  <a:srgbClr val="3333CC"/>
                </a:solidFill>
                <a:cs typeface="Aparajita" panose="020B0604020202020204" pitchFamily="34" charset="0"/>
              </a:rPr>
              <a:t>persona - alunno</a:t>
            </a:r>
            <a:r>
              <a:rPr lang="it-IT" sz="2800" b="1" dirty="0" smtClean="0">
                <a:solidFill>
                  <a:srgbClr val="3333CC"/>
                </a:solidFill>
                <a:latin typeface="+mn-lt"/>
                <a:cs typeface="Aparajita" panose="020B0604020202020204" pitchFamily="34" charset="0"/>
              </a:rPr>
              <a:t> </a:t>
            </a:r>
            <a:r>
              <a:rPr lang="it-IT" sz="2800" b="1" dirty="0">
                <a:latin typeface="+mn-lt"/>
                <a:cs typeface="Aparajita" panose="020B0604020202020204" pitchFamily="34" charset="0"/>
              </a:rPr>
              <a:t>(controllo sulla propria vita e sulle proprie </a:t>
            </a:r>
            <a:r>
              <a:rPr lang="it-IT" sz="2800" b="1" dirty="0" smtClean="0">
                <a:latin typeface="+mn-lt"/>
                <a:cs typeface="Aparajita" panose="020B0604020202020204" pitchFamily="34" charset="0"/>
              </a:rPr>
              <a:t>scelte - </a:t>
            </a:r>
            <a:r>
              <a:rPr lang="it-IT" sz="2800" b="1" dirty="0" err="1" smtClean="0">
                <a:latin typeface="+mn-lt"/>
                <a:cs typeface="Aparajita" panose="020B0604020202020204" pitchFamily="34" charset="0"/>
              </a:rPr>
              <a:t>empowerment</a:t>
            </a:r>
            <a:r>
              <a:rPr lang="it-IT" sz="2800" b="1" dirty="0" smtClean="0">
                <a:latin typeface="+mn-lt"/>
                <a:cs typeface="Aparajita" panose="020B0604020202020204" pitchFamily="34" charset="0"/>
              </a:rPr>
              <a:t>), </a:t>
            </a:r>
            <a:endParaRPr lang="it-IT" sz="2800" b="1" dirty="0">
              <a:latin typeface="+mn-lt"/>
              <a:cs typeface="Aparajita" panose="020B0604020202020204" pitchFamily="34" charset="0"/>
            </a:endParaRPr>
          </a:p>
          <a:p>
            <a:pPr marL="285750" indent="-285750" algn="just">
              <a:buFontTx/>
              <a:buBlip>
                <a:blip r:embed="rId2"/>
              </a:buBlip>
              <a:defRPr/>
            </a:pPr>
            <a:endParaRPr lang="it-IT" sz="2800" b="1" dirty="0">
              <a:latin typeface="+mn-lt"/>
              <a:cs typeface="Aparajita" panose="020B0604020202020204" pitchFamily="34" charset="0"/>
            </a:endParaRPr>
          </a:p>
          <a:p>
            <a:pPr marL="285750" indent="-285750" algn="just">
              <a:buFontTx/>
              <a:buBlip>
                <a:blip r:embed="rId2"/>
              </a:buBlip>
              <a:defRPr/>
            </a:pPr>
            <a:r>
              <a:rPr lang="it-IT" sz="2800" b="1" dirty="0">
                <a:latin typeface="+mn-lt"/>
                <a:cs typeface="Aparajita" panose="020B0604020202020204" pitchFamily="34" charset="0"/>
              </a:rPr>
              <a:t> l'</a:t>
            </a:r>
            <a:r>
              <a:rPr lang="it-IT" sz="2800" b="1" dirty="0">
                <a:solidFill>
                  <a:srgbClr val="3333CC"/>
                </a:solidFill>
                <a:latin typeface="+mn-lt"/>
                <a:cs typeface="Aparajita" panose="020B0604020202020204" pitchFamily="34" charset="0"/>
              </a:rPr>
              <a:t>ambiente</a:t>
            </a:r>
            <a:r>
              <a:rPr lang="it-IT" sz="2800" b="1" dirty="0">
                <a:latin typeface="+mn-lt"/>
                <a:cs typeface="Aparajita" panose="020B0604020202020204" pitchFamily="34" charset="0"/>
              </a:rPr>
              <a:t> (possibilità di </a:t>
            </a:r>
            <a:r>
              <a:rPr lang="it-IT" sz="2800" b="1" dirty="0" smtClean="0">
                <a:latin typeface="+mn-lt"/>
                <a:cs typeface="Aparajita" panose="020B0604020202020204" pitchFamily="34" charset="0"/>
              </a:rPr>
              <a:t>svolgere </a:t>
            </a:r>
            <a:r>
              <a:rPr lang="it-IT" sz="2800" b="1" dirty="0">
                <a:latin typeface="+mn-lt"/>
                <a:cs typeface="Aparajita" panose="020B0604020202020204" pitchFamily="34" charset="0"/>
              </a:rPr>
              <a:t>le attività </a:t>
            </a:r>
            <a:r>
              <a:rPr lang="it-IT" sz="2800" b="1" dirty="0" smtClean="0">
                <a:latin typeface="+mn-lt"/>
                <a:cs typeface="Aparajita" panose="020B0604020202020204" pitchFamily="34" charset="0"/>
              </a:rPr>
              <a:t>secondo </a:t>
            </a:r>
            <a:r>
              <a:rPr lang="it-IT" sz="2800" b="1" dirty="0">
                <a:latin typeface="+mn-lt"/>
                <a:cs typeface="Aparajita" panose="020B0604020202020204" pitchFamily="34" charset="0"/>
              </a:rPr>
              <a:t>le proprie </a:t>
            </a:r>
            <a:r>
              <a:rPr lang="it-IT" sz="2800" b="1" dirty="0" smtClean="0">
                <a:latin typeface="+mn-lt"/>
                <a:cs typeface="Aparajita" panose="020B0604020202020204" pitchFamily="34" charset="0"/>
              </a:rPr>
              <a:t>possibilità e </a:t>
            </a:r>
            <a:r>
              <a:rPr lang="it-IT" sz="2800" b="1" dirty="0">
                <a:latin typeface="+mn-lt"/>
                <a:cs typeface="Aparajita" panose="020B0604020202020204" pitchFamily="34" charset="0"/>
              </a:rPr>
              <a:t>aspirazioni),</a:t>
            </a:r>
          </a:p>
          <a:p>
            <a:pPr marL="285750" indent="-285750" algn="just">
              <a:buFontTx/>
              <a:buBlip>
                <a:blip r:embed="rId2"/>
              </a:buBlip>
              <a:defRPr/>
            </a:pPr>
            <a:endParaRPr lang="it-IT" sz="2800" b="1" dirty="0">
              <a:latin typeface="+mn-lt"/>
              <a:cs typeface="Aparajita" panose="020B0604020202020204" pitchFamily="34" charset="0"/>
            </a:endParaRPr>
          </a:p>
          <a:p>
            <a:pPr marL="285750" indent="-285750" algn="just">
              <a:buFontTx/>
              <a:buBlip>
                <a:blip r:embed="rId2"/>
              </a:buBlip>
              <a:defRPr/>
            </a:pPr>
            <a:r>
              <a:rPr lang="it-IT" sz="2800" b="1" dirty="0">
                <a:latin typeface="+mn-lt"/>
                <a:cs typeface="Aparajita" panose="020B0604020202020204" pitchFamily="34" charset="0"/>
              </a:rPr>
              <a:t> gli </a:t>
            </a:r>
            <a:r>
              <a:rPr lang="it-IT" sz="2800" b="1" dirty="0">
                <a:solidFill>
                  <a:srgbClr val="3333CC"/>
                </a:solidFill>
                <a:latin typeface="+mn-lt"/>
                <a:cs typeface="Aparajita" panose="020B0604020202020204" pitchFamily="34" charset="0"/>
              </a:rPr>
              <a:t>altri</a:t>
            </a:r>
            <a:r>
              <a:rPr lang="it-IT" sz="2800" b="1" dirty="0">
                <a:latin typeface="+mn-lt"/>
                <a:cs typeface="Aparajita" panose="020B0604020202020204" pitchFamily="34" charset="0"/>
              </a:rPr>
              <a:t> (libertà di scelta nelle </a:t>
            </a:r>
            <a:r>
              <a:rPr lang="it-IT" sz="2800" b="1" dirty="0" smtClean="0">
                <a:latin typeface="+mn-lt"/>
                <a:cs typeface="Aparajita" panose="020B0604020202020204" pitchFamily="34" charset="0"/>
              </a:rPr>
              <a:t>modalità, nello </a:t>
            </a:r>
            <a:r>
              <a:rPr lang="it-IT" sz="2800" b="1" dirty="0">
                <a:latin typeface="+mn-lt"/>
                <a:cs typeface="Aparajita" panose="020B0604020202020204" pitchFamily="34" charset="0"/>
              </a:rPr>
              <a:t>stile e nell'intensità dei rapporti </a:t>
            </a:r>
            <a:r>
              <a:rPr lang="it-IT" sz="2800" b="1" dirty="0" smtClean="0">
                <a:latin typeface="+mn-lt"/>
                <a:cs typeface="Aparajita" panose="020B0604020202020204" pitchFamily="34" charset="0"/>
              </a:rPr>
              <a:t>con </a:t>
            </a:r>
            <a:r>
              <a:rPr lang="it-IT" sz="2800" b="1" dirty="0">
                <a:latin typeface="+mn-lt"/>
                <a:cs typeface="Aparajita" panose="020B0604020202020204" pitchFamily="34" charset="0"/>
              </a:rPr>
              <a:t>le altre persone).</a:t>
            </a:r>
            <a:endParaRPr lang="it-IT" sz="2800" dirty="0">
              <a:latin typeface="+mn-lt"/>
            </a:endParaRPr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671139"/>
              </p:ext>
            </p:extLst>
          </p:nvPr>
        </p:nvGraphicFramePr>
        <p:xfrm>
          <a:off x="191559" y="5857910"/>
          <a:ext cx="8770937" cy="731838"/>
        </p:xfrm>
        <a:graphic>
          <a:graphicData uri="http://schemas.openxmlformats.org/drawingml/2006/table">
            <a:tbl>
              <a:tblPr/>
              <a:tblGrid>
                <a:gridCol w="1008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4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4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46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9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Sviluppo personale</a:t>
                      </a:r>
                    </a:p>
                  </a:txBody>
                  <a:tcPr marL="91437" marR="91437"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Autodeterminazione</a:t>
                      </a:r>
                    </a:p>
                  </a:txBody>
                  <a:tcPr marL="91437" marR="91437"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Relazioni interpersonali</a:t>
                      </a:r>
                    </a:p>
                  </a:txBody>
                  <a:tcPr marL="91437" marR="91437"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Inclusione sociale</a:t>
                      </a:r>
                    </a:p>
                  </a:txBody>
                  <a:tcPr marL="91437" marR="91437"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Diritti</a:t>
                      </a:r>
                    </a:p>
                  </a:txBody>
                  <a:tcPr marL="91437" marR="91437"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Benessere</a:t>
                      </a:r>
                    </a:p>
                  </a:txBody>
                  <a:tcPr marL="91437" marR="91437"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36" marR="914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emozionale</a:t>
                      </a:r>
                    </a:p>
                  </a:txBody>
                  <a:tcPr marL="91437" marR="91437"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fisico</a:t>
                      </a:r>
                    </a:p>
                  </a:txBody>
                  <a:tcPr marL="91437" marR="91437"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materiale</a:t>
                      </a:r>
                    </a:p>
                  </a:txBody>
                  <a:tcPr marL="91437" marR="91437"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34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65" name="Group 85"/>
          <p:cNvGraphicFramePr>
            <a:graphicFrameLocks noGrp="1"/>
          </p:cNvGraphicFramePr>
          <p:nvPr>
            <p:extLst/>
          </p:nvPr>
        </p:nvGraphicFramePr>
        <p:xfrm>
          <a:off x="273048" y="1341438"/>
          <a:ext cx="8640763" cy="3960811"/>
        </p:xfrm>
        <a:graphic>
          <a:graphicData uri="http://schemas.openxmlformats.org/drawingml/2006/table">
            <a:tbl>
              <a:tblPr/>
              <a:tblGrid>
                <a:gridCol w="180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Ritardo Mentale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8" marR="89998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ICD 9CM 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8" marR="89998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ICD 10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998" marR="89998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Disordine dello sviluppo intellettivo</a:t>
                      </a:r>
                    </a:p>
                  </a:txBody>
                  <a:tcPr marL="89998" marR="89998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ICD 11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LIEVE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317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F70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D.I. LIEVE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6A00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MEDIO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318.0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F71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D. I. MEDIO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6A01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GRAVE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318.1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F72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D. I. GRAVE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6A02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PROFONDO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318.2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F73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D. I. PROFONDO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8" marR="91438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6A03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323528" y="332656"/>
            <a:ext cx="864096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 panose="020B0A04020102020204" pitchFamily="34" charset="0"/>
              </a:rPr>
              <a:t>Ritardo Mentale vs Disabilità Intellettiva</a:t>
            </a:r>
          </a:p>
        </p:txBody>
      </p:sp>
      <p:sp>
        <p:nvSpPr>
          <p:cNvPr id="3" name="Rettangolo 2"/>
          <p:cNvSpPr/>
          <p:nvPr/>
        </p:nvSpPr>
        <p:spPr>
          <a:xfrm>
            <a:off x="728134" y="6208184"/>
            <a:ext cx="7245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it-IT" sz="2000" b="1" dirty="0">
                <a:latin typeface="Calibri" panose="020F0502020204030204" pitchFamily="34" charset="0"/>
              </a:rPr>
              <a:t>Le misure di QI perdono di validità quando sono inferiori a </a:t>
            </a:r>
            <a:r>
              <a:rPr lang="it-IT" altLang="it-IT" sz="2000" b="1" dirty="0" smtClean="0">
                <a:latin typeface="Calibri" panose="020F0502020204030204" pitchFamily="34" charset="0"/>
              </a:rPr>
              <a:t>60.</a:t>
            </a:r>
            <a:endParaRPr lang="it-IT" altLang="it-IT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67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2"/>
          <p:cNvSpPr>
            <a:spLocks noChangeArrowheads="1" noChangeShapeType="1" noTextEdit="1"/>
          </p:cNvSpPr>
          <p:nvPr/>
        </p:nvSpPr>
        <p:spPr bwMode="auto">
          <a:xfrm>
            <a:off x="2613025" y="217484"/>
            <a:ext cx="3971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Ritardo Mentale</a:t>
            </a:r>
          </a:p>
        </p:txBody>
      </p:sp>
      <p:graphicFrame>
        <p:nvGraphicFramePr>
          <p:cNvPr id="91158" name="Group 22"/>
          <p:cNvGraphicFramePr>
            <a:graphicFrameLocks noGrp="1"/>
          </p:cNvGraphicFramePr>
          <p:nvPr>
            <p:extLst/>
          </p:nvPr>
        </p:nvGraphicFramePr>
        <p:xfrm>
          <a:off x="277813" y="1090613"/>
          <a:ext cx="8397876" cy="3260727"/>
        </p:xfrm>
        <a:graphic>
          <a:graphicData uri="http://schemas.openxmlformats.org/drawingml/2006/table">
            <a:tbl>
              <a:tblPr/>
              <a:tblGrid>
                <a:gridCol w="2205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LIVELLO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GRAVITÀ </a:t>
                      </a:r>
                    </a:p>
                  </a:txBody>
                  <a:tcPr marL="90005" marR="90005" marT="46813" marB="46813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RITARDO MENTALE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ICD 9CM </a:t>
                      </a:r>
                    </a:p>
                  </a:txBody>
                  <a:tcPr marL="90005" marR="90005" marT="46813" marB="468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Disabilità Intellettiva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ICD 11</a:t>
                      </a:r>
                    </a:p>
                  </a:txBody>
                  <a:tcPr marL="90005" marR="90005" marT="46813" marB="4681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LIEVE</a:t>
                      </a:r>
                    </a:p>
                  </a:txBody>
                  <a:tcPr marL="91445" marR="91445" marT="45733" marB="45733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50/55 ≤ QI ≤ 70</a:t>
                      </a: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2" marR="72004" marT="72020" marB="720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0" algn="l"/>
                          <a:tab pos="268288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Livello dei sostegni</a:t>
                      </a:r>
                    </a:p>
                  </a:txBody>
                  <a:tcPr marL="72004" marR="72004" marT="72020" marB="720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MEDIO</a:t>
                      </a:r>
                    </a:p>
                  </a:txBody>
                  <a:tcPr marL="91445" marR="91445" marT="45733" marB="45733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35/40 </a:t>
                      </a:r>
                      <a:r>
                        <a:rPr kumimoji="0" lang="it-IT" altLang="it-IT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≤ QI ≤ </a:t>
                      </a: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50/55</a:t>
                      </a:r>
                      <a:r>
                        <a:rPr kumimoji="0" lang="it-IT" altLang="it-IT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it-IT" altLang="it-IT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6002" marR="72004" marT="72020" marB="720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0" algn="l"/>
                          <a:tab pos="268288" algn="l"/>
                        </a:tabLst>
                      </a:pP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4" marR="72004" marT="72020" marB="720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GRAVE</a:t>
                      </a:r>
                    </a:p>
                  </a:txBody>
                  <a:tcPr marL="91445" marR="91445" marT="45733" marB="45733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it-IT" altLang="it-IT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20/25 ≤ QI ≤ </a:t>
                      </a: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35/40</a:t>
                      </a:r>
                      <a:endParaRPr kumimoji="0" lang="it-IT" altLang="it-IT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6002" marR="72004" marT="72020" marB="720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0" algn="l"/>
                          <a:tab pos="268288" algn="l"/>
                        </a:tabLst>
                      </a:pP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4" marR="72004" marT="72020" marB="720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PROFONDO</a:t>
                      </a:r>
                    </a:p>
                  </a:txBody>
                  <a:tcPr marL="91445" marR="91445" marT="45733" marB="45733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793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it-IT" altLang="it-IT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QI ≤ 20/25</a:t>
                      </a:r>
                      <a:endParaRPr kumimoji="0" lang="it-IT" altLang="it-IT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36002" marR="72004" marT="72020" marB="720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0" algn="l"/>
                          <a:tab pos="268288" algn="l"/>
                        </a:tabLst>
                      </a:pPr>
                      <a:endParaRPr kumimoji="0" lang="it-IT" altLang="it-IT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4" marR="72004" marT="72020" marB="720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ESORDIO</a:t>
                      </a:r>
                    </a:p>
                  </a:txBody>
                  <a:tcPr marL="91445" marR="91445" marT="45733" marB="45733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&lt; 18 anni</a:t>
                      </a:r>
                    </a:p>
                  </a:txBody>
                  <a:tcPr marL="91445" marR="91445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Età evolutiva</a:t>
                      </a:r>
                    </a:p>
                  </a:txBody>
                  <a:tcPr marL="91445" marR="91445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6049" name="Rettangolo 1"/>
          <p:cNvSpPr>
            <a:spLocks noChangeArrowheads="1"/>
          </p:cNvSpPr>
          <p:nvPr/>
        </p:nvSpPr>
        <p:spPr bwMode="auto">
          <a:xfrm>
            <a:off x="277813" y="4941888"/>
            <a:ext cx="864235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/>
              <a:t>I livelli di gravità vengono definiti sulla base del </a:t>
            </a:r>
            <a:endParaRPr lang="it-IT" altLang="it-IT" sz="20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 smtClean="0"/>
              <a:t>funzionamento </a:t>
            </a:r>
            <a:r>
              <a:rPr lang="it-IT" altLang="it-IT" sz="2000" b="1" dirty="0"/>
              <a:t>adattivo e non </a:t>
            </a:r>
            <a:r>
              <a:rPr lang="it-IT" altLang="it-IT" sz="2000" b="1" dirty="0" smtClean="0"/>
              <a:t>sul </a:t>
            </a:r>
            <a:r>
              <a:rPr lang="it-IT" altLang="it-IT" sz="2000" b="1" dirty="0"/>
              <a:t>quoziente intellettivo (QI),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/>
              <a:t>poiché è il </a:t>
            </a:r>
            <a:r>
              <a:rPr lang="it-IT" altLang="it-IT" sz="2000" b="1" u="sng" dirty="0"/>
              <a:t>funzionamento adattivo</a:t>
            </a:r>
            <a:r>
              <a:rPr lang="it-IT" altLang="it-IT" sz="2000" b="1" dirty="0"/>
              <a:t> a determinare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/>
              <a:t>i livello di supporto necessario a mantenere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/>
              <a:t>una condizione di vita accettabile. </a:t>
            </a:r>
          </a:p>
        </p:txBody>
      </p:sp>
    </p:spTree>
    <p:extLst>
      <p:ext uri="{BB962C8B-B14F-4D97-AF65-F5344CB8AC3E}">
        <p14:creationId xmlns:p14="http://schemas.microsoft.com/office/powerpoint/2010/main" val="542031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ttangolo 2"/>
          <p:cNvSpPr>
            <a:spLocks noChangeArrowheads="1"/>
          </p:cNvSpPr>
          <p:nvPr/>
        </p:nvSpPr>
        <p:spPr bwMode="auto">
          <a:xfrm>
            <a:off x="3116263" y="4298950"/>
            <a:ext cx="5343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it-IT" altLang="it-IT" sz="240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80422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80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</a:t>
            </a:r>
            <a:r>
              <a:rPr lang="it-IT" altLang="it-IT" sz="2800" b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funzionamento adattivo </a:t>
            </a:r>
            <a:r>
              <a:rPr lang="it-IT" altLang="it-IT" sz="2800">
                <a:latin typeface="Calibri" panose="020F0502020204030204" pitchFamily="34" charset="0"/>
              </a:rPr>
              <a:t>è un costrutto multifattoriale esprime l’interazione dell’individuo con il proprio ambiente.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280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800">
                <a:latin typeface="Calibri" panose="020F0502020204030204" pitchFamily="34" charset="0"/>
              </a:rPr>
              <a:t>Riguarda le attività che una persona deve compiere quotidianamente per essere sufficientemente autonomo e per svolgere in modo adeguato i compiti propri dell’età così da soddisfare le attese del contesto di appartenenza. </a:t>
            </a:r>
            <a:endParaRPr lang="it-IT" altLang="it-IT" sz="280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044" name="Rettangolo 10"/>
          <p:cNvSpPr>
            <a:spLocks noChangeArrowheads="1"/>
          </p:cNvSpPr>
          <p:nvPr/>
        </p:nvSpPr>
        <p:spPr bwMode="auto">
          <a:xfrm>
            <a:off x="1097756" y="251355"/>
            <a:ext cx="7451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u="sng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A.P.A. - Manuale Diagnostico e Statistico dei Disturbi Mentali (DSM 5®), 2013</a:t>
            </a:r>
            <a:r>
              <a:rPr lang="it-IT" altLang="it-IT" sz="18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altLang="it-IT" sz="1800" dirty="0">
              <a:latin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35150" y="701675"/>
            <a:ext cx="5976938" cy="87313"/>
          </a:xfrm>
          <a:prstGeom prst="rect">
            <a:avLst/>
          </a:prstGeom>
          <a:solidFill>
            <a:srgbClr val="3333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525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olo 3"/>
          <p:cNvSpPr>
            <a:spLocks noGrp="1"/>
          </p:cNvSpPr>
          <p:nvPr>
            <p:ph type="title"/>
          </p:nvPr>
        </p:nvSpPr>
        <p:spPr>
          <a:xfrm>
            <a:off x="358776" y="142083"/>
            <a:ext cx="6253692" cy="1196975"/>
          </a:xfrm>
        </p:spPr>
        <p:txBody>
          <a:bodyPr>
            <a:normAutofit/>
          </a:bodyPr>
          <a:lstStyle/>
          <a:p>
            <a:r>
              <a:rPr lang="it-IT" altLang="it-IT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 limitazione del comportamento adattivo riducono </a:t>
            </a:r>
            <a:br>
              <a:rPr lang="it-IT" altLang="it-IT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it-IT" altLang="it-IT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capacità di far fronte ai cambiamenti della vita </a:t>
            </a:r>
            <a:br>
              <a:rPr lang="it-IT" altLang="it-IT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it-IT" altLang="it-IT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 alle richieste ambientali con </a:t>
            </a:r>
            <a:br>
              <a:rPr lang="it-IT" altLang="it-IT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it-IT" altLang="it-IT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ricadute sulla qualità della vita quotidiana.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250825" y="1628775"/>
            <a:ext cx="3313113" cy="1728788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  <a:defRPr/>
            </a:pPr>
            <a:r>
              <a:rPr lang="it-IT" sz="3800" b="1" dirty="0" smtClean="0">
                <a:latin typeface="Calibri" panose="020F0502020204030204" pitchFamily="34" charset="0"/>
              </a:rPr>
              <a:t>Abilità CONCETTUALI</a:t>
            </a:r>
          </a:p>
          <a:p>
            <a:pPr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it-IT" dirty="0" smtClean="0">
                <a:latin typeface="Calibri" panose="020F0502020204030204" pitchFamily="34" charset="0"/>
              </a:rPr>
              <a:t>Linguaggio</a:t>
            </a:r>
          </a:p>
          <a:p>
            <a:pPr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it-IT" dirty="0" smtClean="0">
                <a:latin typeface="Calibri" panose="020F0502020204030204" pitchFamily="34" charset="0"/>
              </a:rPr>
              <a:t>Apprendimento</a:t>
            </a:r>
          </a:p>
          <a:p>
            <a:pPr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it-IT" dirty="0" smtClean="0">
                <a:latin typeface="Calibri" panose="020F0502020204030204" pitchFamily="34" charset="0"/>
              </a:rPr>
              <a:t>Orientamento tempo, spazio </a:t>
            </a:r>
          </a:p>
          <a:p>
            <a:pPr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it-IT" dirty="0" smtClean="0">
                <a:latin typeface="Calibri" panose="020F0502020204030204" pitchFamily="34" charset="0"/>
              </a:rPr>
              <a:t>Pianificazione e gestione</a:t>
            </a:r>
          </a:p>
          <a:p>
            <a:pPr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it-IT" dirty="0" err="1" smtClean="0">
                <a:latin typeface="Calibri" panose="020F0502020204030204" pitchFamily="34" charset="0"/>
              </a:rPr>
              <a:t>Insight</a:t>
            </a:r>
            <a:endParaRPr lang="it-IT" b="1" dirty="0" smtClean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it-IT" dirty="0" smtClean="0">
                <a:latin typeface="Calibri" panose="020F0502020204030204" pitchFamily="34" charset="0"/>
              </a:rPr>
              <a:t>Soluzione dei problemi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2"/>
          </p:nvPr>
        </p:nvSpPr>
        <p:spPr>
          <a:xfrm>
            <a:off x="3995738" y="1989138"/>
            <a:ext cx="4824412" cy="4176712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  <a:defRPr/>
            </a:pPr>
            <a:r>
              <a:rPr lang="it-IT" sz="3800" b="1" dirty="0" smtClean="0">
                <a:latin typeface="Calibri" panose="020F0502020204030204" pitchFamily="34" charset="0"/>
              </a:rPr>
              <a:t>Abilità PRATICHE</a:t>
            </a:r>
          </a:p>
          <a:p>
            <a:pPr>
              <a:buFontTx/>
              <a:buNone/>
              <a:defRPr/>
            </a:pPr>
            <a:r>
              <a:rPr lang="it-IT" sz="2100" i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Attività di vita quotidiana (ADL)</a:t>
            </a:r>
          </a:p>
          <a:p>
            <a:pPr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it-IT" sz="2100" dirty="0" smtClean="0">
                <a:latin typeface="Calibri" panose="020F0502020204030204" pitchFamily="34" charset="0"/>
              </a:rPr>
              <a:t>Lavarsi, vestirsi, alimentarsi</a:t>
            </a:r>
          </a:p>
          <a:p>
            <a:pPr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it-IT" sz="2100" dirty="0" smtClean="0">
                <a:latin typeface="Calibri" panose="020F0502020204030204" pitchFamily="34" charset="0"/>
              </a:rPr>
              <a:t>Mobilità, trasferimenti </a:t>
            </a:r>
          </a:p>
          <a:p>
            <a:pPr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it-IT" sz="2100" dirty="0" smtClean="0">
                <a:latin typeface="Calibri" panose="020F0502020204030204" pitchFamily="34" charset="0"/>
              </a:rPr>
              <a:t>Bisogni corporali</a:t>
            </a:r>
          </a:p>
          <a:p>
            <a:pPr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it-IT" sz="2100" dirty="0" smtClean="0">
                <a:latin typeface="Calibri" panose="020F0502020204030204" pitchFamily="34" charset="0"/>
              </a:rPr>
              <a:t>Prendersi cura del corpo</a:t>
            </a:r>
          </a:p>
          <a:p>
            <a:pPr>
              <a:buFontTx/>
              <a:buNone/>
              <a:defRPr/>
            </a:pPr>
            <a:r>
              <a:rPr lang="it-IT" sz="2100" dirty="0" smtClean="0">
                <a:latin typeface="Calibri" panose="020F0502020204030204" pitchFamily="34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it-IT" sz="2100" i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Attività strumentali di vita quotidiana  (IADL)</a:t>
            </a:r>
          </a:p>
          <a:p>
            <a:pPr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it-IT" sz="2100" dirty="0" smtClean="0">
                <a:latin typeface="Calibri" panose="020F0502020204030204" pitchFamily="34" charset="0"/>
              </a:rPr>
              <a:t>Prendersi cura della salute propria e altrui</a:t>
            </a:r>
          </a:p>
          <a:p>
            <a:pPr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it-IT" sz="2100" dirty="0" smtClean="0">
                <a:latin typeface="Calibri" panose="020F0502020204030204" pitchFamily="34" charset="0"/>
              </a:rPr>
              <a:t>Badare alla propria sicurezza</a:t>
            </a:r>
          </a:p>
          <a:p>
            <a:pPr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it-IT" sz="2100" dirty="0" smtClean="0">
                <a:latin typeface="Calibri" panose="020F0502020204030204" pitchFamily="34" charset="0"/>
              </a:rPr>
              <a:t>Fare la spesa, cucinare</a:t>
            </a:r>
          </a:p>
          <a:p>
            <a:pPr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it-IT" sz="2100" dirty="0" smtClean="0">
                <a:latin typeface="Calibri" panose="020F0502020204030204" pitchFamily="34" charset="0"/>
              </a:rPr>
              <a:t>Svolgere faccende e lavori domestici</a:t>
            </a:r>
          </a:p>
          <a:p>
            <a:pPr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it-IT" sz="2100" dirty="0" smtClean="0">
                <a:latin typeface="Calibri" panose="020F0502020204030204" pitchFamily="34" charset="0"/>
              </a:rPr>
              <a:t>Utilizzo servizi pubblici</a:t>
            </a:r>
          </a:p>
          <a:p>
            <a:pPr>
              <a:spcBef>
                <a:spcPts val="0"/>
              </a:spcBef>
              <a:buFontTx/>
              <a:buBlip>
                <a:blip r:embed="rId3"/>
              </a:buBlip>
              <a:defRPr/>
            </a:pPr>
            <a:r>
              <a:rPr lang="it-IT" sz="2100" dirty="0" smtClean="0">
                <a:latin typeface="Calibri" panose="020F0502020204030204" pitchFamily="34" charset="0"/>
              </a:rPr>
              <a:t>Uso telefono, social network</a:t>
            </a:r>
          </a:p>
          <a:p>
            <a:pPr>
              <a:buFontTx/>
              <a:buNone/>
              <a:defRPr/>
            </a:pPr>
            <a:endParaRPr lang="it-IT" sz="2100" i="1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it-IT" sz="2100" i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Abilità occupazionali</a:t>
            </a:r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236538" y="3511550"/>
            <a:ext cx="3313112" cy="18621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600" b="1" dirty="0">
                <a:latin typeface="Calibri" panose="020F0502020204030204" pitchFamily="34" charset="0"/>
              </a:rPr>
              <a:t>Abilità SOCIALI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it-IT" sz="1900" dirty="0">
                <a:latin typeface="Calibri" panose="020F0502020204030204" pitchFamily="34" charset="0"/>
              </a:rPr>
              <a:t>Relazioni familiari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it-IT" sz="1900" dirty="0">
                <a:latin typeface="Calibri" panose="020F0502020204030204" pitchFamily="34" charset="0"/>
              </a:rPr>
              <a:t>Relazioni interpersonali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it-IT" sz="1900" dirty="0">
                <a:latin typeface="Calibri" panose="020F0502020204030204" pitchFamily="34" charset="0"/>
              </a:rPr>
              <a:t>Responsabilità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it-IT" sz="1900" dirty="0" err="1">
                <a:latin typeface="Calibri" panose="020F0502020204030204" pitchFamily="34" charset="0"/>
              </a:rPr>
              <a:t>Raggirabilità</a:t>
            </a:r>
            <a:endParaRPr lang="it-IT" sz="1900" dirty="0">
              <a:latin typeface="Calibri" panose="020F050202020403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it-IT" sz="1900" dirty="0">
                <a:latin typeface="Calibri" panose="020F0502020204030204" pitchFamily="34" charset="0"/>
              </a:rPr>
              <a:t>Rispetto delle convenzioni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it-IT" sz="1900" dirty="0">
                <a:latin typeface="Calibri" panose="020F0502020204030204" pitchFamily="34" charset="0"/>
              </a:rPr>
              <a:t>Comprensione regole, leggi</a:t>
            </a:r>
          </a:p>
        </p:txBody>
      </p:sp>
      <p:sp>
        <p:nvSpPr>
          <p:cNvPr id="88070" name="CasellaDiTesto 1"/>
          <p:cNvSpPr txBox="1">
            <a:spLocks noChangeArrowheads="1"/>
          </p:cNvSpPr>
          <p:nvPr/>
        </p:nvSpPr>
        <p:spPr bwMode="auto">
          <a:xfrm>
            <a:off x="236538" y="5516563"/>
            <a:ext cx="3313112" cy="1003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Calibri" panose="020F0502020204030204" pitchFamily="34" charset="0"/>
              </a:rPr>
              <a:t>Abilità MOTORIE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  <a:buSzPct val="60000"/>
              <a:buFontTx/>
              <a:buNone/>
            </a:pPr>
            <a:endParaRPr lang="it-IT" altLang="it-IT" sz="800" i="1" u="sng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  <a:buSzPct val="60000"/>
              <a:buFontTx/>
              <a:buNone/>
            </a:pPr>
            <a:r>
              <a:rPr lang="it-IT" altLang="it-IT" sz="1800" i="1" u="sng">
                <a:solidFill>
                  <a:srgbClr val="002060"/>
                </a:solidFill>
                <a:latin typeface="Calibri" panose="020F0502020204030204" pitchFamily="34" charset="0"/>
              </a:rPr>
              <a:t>Attività fine motoria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  <a:buSzPct val="60000"/>
              <a:buFontTx/>
              <a:buNone/>
            </a:pPr>
            <a:r>
              <a:rPr lang="it-IT" altLang="it-IT" sz="1800" i="1" u="sng">
                <a:solidFill>
                  <a:srgbClr val="002060"/>
                </a:solidFill>
                <a:latin typeface="Calibri" panose="020F0502020204030204" pitchFamily="34" charset="0"/>
              </a:rPr>
              <a:t>Attività grosso motoria</a:t>
            </a:r>
          </a:p>
        </p:txBody>
      </p:sp>
      <p:sp>
        <p:nvSpPr>
          <p:cNvPr id="8" name="Rettangolo 7"/>
          <p:cNvSpPr/>
          <p:nvPr/>
        </p:nvSpPr>
        <p:spPr>
          <a:xfrm>
            <a:off x="404455" y="1350962"/>
            <a:ext cx="5701377" cy="123826"/>
          </a:xfrm>
          <a:prstGeom prst="rect">
            <a:avLst/>
          </a:prstGeom>
          <a:solidFill>
            <a:srgbClr val="3333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6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15616" y="1257722"/>
            <a:ext cx="6840760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atin typeface="+mn-lt"/>
              </a:rPr>
              <a:t>La persona con disabilità intellettiva </a:t>
            </a:r>
            <a:r>
              <a:rPr lang="it-IT" sz="2800" dirty="0">
                <a:latin typeface="+mn-lt"/>
              </a:rPr>
              <a:t>non è in grado di perseguire obiettivi che hanno a che fare con l’intelligenza (ragionare, pianificare, risolvere problemi, pensare in astratto) ed in particolare con i </a:t>
            </a:r>
            <a:r>
              <a:rPr lang="it-IT" sz="2800" b="1" dirty="0">
                <a:solidFill>
                  <a:srgbClr val="0000CC"/>
                </a:solidFill>
                <a:latin typeface="+mn-lt"/>
              </a:rPr>
              <a:t>processi logico-deduttivi</a:t>
            </a:r>
            <a:r>
              <a:rPr lang="it-IT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sz="2800" dirty="0">
                <a:latin typeface="+mn-lt"/>
              </a:rPr>
              <a:t>che permettono di imparare e di apprendere dall’esperienza. </a:t>
            </a:r>
            <a:endParaRPr lang="it-IT" sz="2800" b="1" dirty="0">
              <a:solidFill>
                <a:srgbClr val="C00000"/>
              </a:solidFill>
              <a:latin typeface="+mn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45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egnaposto contenuto 10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07474" y="476672"/>
          <a:ext cx="4211960" cy="19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Segnaposto contenuto 10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39736" y="2708460"/>
          <a:ext cx="4211960" cy="18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9" name="Gruppo 18"/>
          <p:cNvGrpSpPr>
            <a:grpSpLocks/>
          </p:cNvGrpSpPr>
          <p:nvPr/>
        </p:nvGrpSpPr>
        <p:grpSpPr bwMode="auto">
          <a:xfrm>
            <a:off x="238133" y="2997200"/>
            <a:ext cx="1238250" cy="1238250"/>
            <a:chOff x="2972640" y="339373"/>
            <a:chExt cx="1238085" cy="1238085"/>
          </a:xfrm>
        </p:grpSpPr>
        <p:sp>
          <p:nvSpPr>
            <p:cNvPr id="20" name="Ovale 19"/>
            <p:cNvSpPr/>
            <p:nvPr/>
          </p:nvSpPr>
          <p:spPr>
            <a:xfrm>
              <a:off x="2972640" y="339373"/>
              <a:ext cx="1238085" cy="12380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Ovale 4"/>
            <p:cNvSpPr/>
            <p:nvPr/>
          </p:nvSpPr>
          <p:spPr>
            <a:xfrm>
              <a:off x="3153591" y="520324"/>
              <a:ext cx="876183" cy="876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8136" tIns="20320" rIns="68136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b="1" dirty="0"/>
                <a:t>CAPO</a:t>
              </a:r>
            </a:p>
          </p:txBody>
        </p:sp>
      </p:grpSp>
      <p:graphicFrame>
        <p:nvGraphicFramePr>
          <p:cNvPr id="23" name="Segnaposto contenuto 10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86425" y="2708920"/>
          <a:ext cx="421196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4" name="Gruppo 23"/>
          <p:cNvGrpSpPr>
            <a:grpSpLocks/>
          </p:cNvGrpSpPr>
          <p:nvPr/>
        </p:nvGrpSpPr>
        <p:grpSpPr bwMode="auto">
          <a:xfrm>
            <a:off x="4705877" y="2982913"/>
            <a:ext cx="1238250" cy="1238250"/>
            <a:chOff x="2972640" y="101037"/>
            <a:chExt cx="1238085" cy="1238085"/>
          </a:xfrm>
        </p:grpSpPr>
        <p:sp>
          <p:nvSpPr>
            <p:cNvPr id="25" name="Ovale 24"/>
            <p:cNvSpPr/>
            <p:nvPr/>
          </p:nvSpPr>
          <p:spPr>
            <a:xfrm>
              <a:off x="2972640" y="101037"/>
              <a:ext cx="1238085" cy="12380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it-IT" dirty="0"/>
            </a:p>
            <a:p>
              <a:pPr>
                <a:defRPr/>
              </a:pPr>
              <a:r>
                <a:rPr lang="it-IT" b="1" dirty="0"/>
                <a:t>AUTO</a:t>
              </a:r>
            </a:p>
          </p:txBody>
        </p:sp>
        <p:sp>
          <p:nvSpPr>
            <p:cNvPr id="26" name="Ovale 4"/>
            <p:cNvSpPr/>
            <p:nvPr/>
          </p:nvSpPr>
          <p:spPr>
            <a:xfrm>
              <a:off x="3153591" y="281988"/>
              <a:ext cx="876183" cy="876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68136" tIns="15240" rIns="68136" bIns="1524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t-IT" sz="1200" dirty="0"/>
            </a:p>
          </p:txBody>
        </p:sp>
      </p:grpSp>
      <p:sp>
        <p:nvSpPr>
          <p:cNvPr id="27" name="CasellaDiTesto 26"/>
          <p:cNvSpPr txBox="1"/>
          <p:nvPr/>
        </p:nvSpPr>
        <p:spPr>
          <a:xfrm>
            <a:off x="2051050" y="4652963"/>
            <a:ext cx="51133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latin typeface="+mn-lt"/>
              </a:rPr>
              <a:t>Parole composte con prefissoidi: capo, auto</a:t>
            </a:r>
          </a:p>
        </p:txBody>
      </p:sp>
      <p:graphicFrame>
        <p:nvGraphicFramePr>
          <p:cNvPr id="28" name="Segnaposto contenuto 10"/>
          <p:cNvGraphicFramePr>
            <a:graphicFrameLocks noGrp="1"/>
          </p:cNvGraphicFramePr>
          <p:nvPr>
            <p:ph sz="half" idx="2"/>
          </p:nvPr>
        </p:nvGraphicFramePr>
        <p:xfrm>
          <a:off x="2051720" y="5157192"/>
          <a:ext cx="504056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2" name="Ovale 4"/>
          <p:cNvSpPr/>
          <p:nvPr/>
        </p:nvSpPr>
        <p:spPr>
          <a:xfrm>
            <a:off x="3451225" y="5405438"/>
            <a:ext cx="1047750" cy="10461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81540" tIns="80010" rIns="81540" bIns="80010" spcCol="1270" anchor="ctr"/>
          <a:lstStyle/>
          <a:p>
            <a:pPr algn="ctr" defTabSz="2800350">
              <a:lnSpc>
                <a:spcPct val="90000"/>
              </a:lnSpc>
              <a:spcAft>
                <a:spcPct val="35000"/>
              </a:spcAft>
              <a:defRPr/>
            </a:pPr>
            <a:endParaRPr lang="it-IT" sz="63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3779912" y="5166693"/>
            <a:ext cx="513410" cy="1430659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algn="ctr">
              <a:defRPr/>
            </a:pPr>
            <a:r>
              <a:rPr lang="it-IT" b="1" dirty="0">
                <a:latin typeface="+mn-lt"/>
              </a:rPr>
              <a:t>SOLE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4932040" y="5157192"/>
            <a:ext cx="476862" cy="1584176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algn="ctr">
              <a:defRPr/>
            </a:pPr>
            <a:r>
              <a:rPr lang="it-IT" sz="1600" b="1" dirty="0">
                <a:latin typeface="+mn-lt"/>
              </a:rPr>
              <a:t>MONDO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6156176" y="5166693"/>
            <a:ext cx="476862" cy="1502667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algn="ctr">
              <a:defRPr/>
            </a:pPr>
            <a:r>
              <a:rPr lang="it-IT" sz="1600" b="1" dirty="0">
                <a:latin typeface="+mn-lt"/>
              </a:rPr>
              <a:t>VOLTA</a:t>
            </a:r>
          </a:p>
        </p:txBody>
      </p:sp>
      <p:graphicFrame>
        <p:nvGraphicFramePr>
          <p:cNvPr id="29" name="Segnaposto contenuto 10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86424" y="476672"/>
          <a:ext cx="421196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2949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23" grpId="0">
        <p:bldAsOne/>
      </p:bldGraphic>
      <p:bldP spid="27" grpId="0"/>
      <p:bldGraphic spid="28" grpId="0">
        <p:bldAsOne/>
      </p:bldGraphic>
      <p:bldGraphic spid="29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ttangolo 3"/>
          <p:cNvSpPr>
            <a:spLocks noChangeArrowheads="1"/>
          </p:cNvSpPr>
          <p:nvPr/>
        </p:nvSpPr>
        <p:spPr bwMode="auto">
          <a:xfrm>
            <a:off x="3124660" y="129921"/>
            <a:ext cx="2951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99"/>
                </a:solidFill>
              </a:rPr>
              <a:t>Disabilità Intellettiva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16076"/>
              </p:ext>
            </p:extLst>
          </p:nvPr>
        </p:nvGraphicFramePr>
        <p:xfrm>
          <a:off x="282497" y="591586"/>
          <a:ext cx="8636000" cy="6015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681">
                  <a:extLst>
                    <a:ext uri="{9D8B030D-6E8A-4147-A177-3AD203B41FA5}">
                      <a16:colId xmlns:a16="http://schemas.microsoft.com/office/drawing/2014/main" val="795191101"/>
                    </a:ext>
                  </a:extLst>
                </a:gridCol>
                <a:gridCol w="5583471">
                  <a:extLst>
                    <a:ext uri="{9D8B030D-6E8A-4147-A177-3AD203B41FA5}">
                      <a16:colId xmlns:a16="http://schemas.microsoft.com/office/drawing/2014/main" val="2716480707"/>
                    </a:ext>
                  </a:extLst>
                </a:gridCol>
                <a:gridCol w="1199848">
                  <a:extLst>
                    <a:ext uri="{9D8B030D-6E8A-4147-A177-3AD203B41FA5}">
                      <a16:colId xmlns:a16="http://schemas.microsoft.com/office/drawing/2014/main" val="1080028096"/>
                    </a:ext>
                  </a:extLst>
                </a:gridCol>
              </a:tblGrid>
              <a:tr h="365755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</a:rPr>
                        <a:t>Componenti</a:t>
                      </a:r>
                      <a:endParaRPr lang="it-IT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 anchorCtr="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</a:rPr>
                        <a:t>Categorie</a:t>
                      </a:r>
                      <a:endParaRPr lang="it-IT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solidFill>
                            <a:srgbClr val="000099"/>
                          </a:solidFill>
                          <a:latin typeface="Calibri" panose="020F0502020204030204" pitchFamily="34" charset="0"/>
                        </a:rPr>
                        <a:t>Cod.q</a:t>
                      </a:r>
                      <a:endParaRPr lang="it-IT" sz="1800" dirty="0">
                        <a:solidFill>
                          <a:srgbClr val="000099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73489"/>
                  </a:ext>
                </a:extLst>
              </a:tr>
              <a:tr h="335276">
                <a:tc rowSpan="6"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rgbClr val="000099"/>
                          </a:solidFill>
                        </a:rPr>
                        <a:t>Menomazione funzioni corporee</a:t>
                      </a:r>
                      <a:endParaRPr lang="it-IT" sz="18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1" marR="91431" marT="45719" marB="45719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Funzioni intellettive</a:t>
                      </a: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b117.X</a:t>
                      </a:r>
                    </a:p>
                  </a:txBody>
                  <a:tcPr marL="91431" marR="91431" marT="45719" marB="457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728821"/>
                  </a:ext>
                </a:extLst>
              </a:tr>
              <a:tr h="3352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Adattabilità</a:t>
                      </a: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b1250.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X</a:t>
                      </a:r>
                      <a:endParaRPr lang="it-IT" sz="1600" b="1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08367"/>
                  </a:ext>
                </a:extLst>
              </a:tr>
              <a:tr h="3352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Funzioni dell’attenzione</a:t>
                      </a:r>
                      <a:endParaRPr lang="it-IT" sz="1600" b="1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b140.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X</a:t>
                      </a:r>
                      <a:endParaRPr lang="it-IT" sz="1600" b="1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948344"/>
                  </a:ext>
                </a:extLst>
              </a:tr>
              <a:tr h="3352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baseline="0" dirty="0" smtClean="0">
                          <a:latin typeface="Calibri" panose="020F0502020204030204" pitchFamily="34" charset="0"/>
                        </a:rPr>
                        <a:t>Funzioni psicomotorie</a:t>
                      </a: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b147.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X</a:t>
                      </a:r>
                      <a:endParaRPr lang="it-IT" sz="1600" b="1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14568"/>
                  </a:ext>
                </a:extLst>
              </a:tr>
              <a:tr h="3352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baseline="0" dirty="0" smtClean="0">
                          <a:latin typeface="Calibri" panose="020F0502020204030204" pitchFamily="34" charset="0"/>
                        </a:rPr>
                        <a:t>Funzioni cognitive di base</a:t>
                      </a: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b163.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X</a:t>
                      </a:r>
                      <a:endParaRPr lang="it-IT" sz="1600" b="1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71683"/>
                  </a:ext>
                </a:extLst>
              </a:tr>
              <a:tr h="3352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baseline="0" dirty="0" smtClean="0">
                          <a:latin typeface="Calibri" panose="020F0502020204030204" pitchFamily="34" charset="0"/>
                        </a:rPr>
                        <a:t>Funzioni mentali del linguaggio</a:t>
                      </a: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b167.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X</a:t>
                      </a:r>
                      <a:endParaRPr lang="it-IT" sz="1600" b="1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281957"/>
                  </a:ext>
                </a:extLst>
              </a:tr>
              <a:tr h="335276">
                <a:tc rowSpan="6"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rgbClr val="000099"/>
                          </a:solidFill>
                        </a:rPr>
                        <a:t>Limitazione attività</a:t>
                      </a:r>
                      <a:endParaRPr lang="it-IT" sz="18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1" marR="91431" marT="45719" marB="45719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Acquisire concetti</a:t>
                      </a: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d137.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pc</a:t>
                      </a:r>
                      <a:endParaRPr lang="it-IT" sz="1600" b="1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14667"/>
                  </a:ext>
                </a:extLst>
              </a:tr>
              <a:tr h="3352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Imparare a leggere</a:t>
                      </a: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d140. 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pc</a:t>
                      </a:r>
                      <a:endParaRPr lang="it-IT" sz="1600" b="1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630248"/>
                  </a:ext>
                </a:extLst>
              </a:tr>
              <a:tr h="3352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Imparare a scrivere</a:t>
                      </a: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it-IT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d145.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pc</a:t>
                      </a:r>
                      <a:endParaRPr lang="it-IT" sz="1600" b="1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402357"/>
                  </a:ext>
                </a:extLst>
              </a:tr>
              <a:tr h="3352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Risoluzione di problemi</a:t>
                      </a: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d175.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pc</a:t>
                      </a:r>
                      <a:endParaRPr lang="it-IT" sz="1600" b="1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737935"/>
                  </a:ext>
                </a:extLst>
              </a:tr>
              <a:tr h="3352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Gestire i cambiamenti della routine quotidiana</a:t>
                      </a: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d2304.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pc</a:t>
                      </a:r>
                      <a:endParaRPr lang="it-IT" sz="1600" b="1" dirty="0" smtClean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2212"/>
                  </a:ext>
                </a:extLst>
              </a:tr>
              <a:tr h="3352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baseline="0" dirty="0" smtClean="0">
                          <a:latin typeface="Calibri" panose="020F0502020204030204" pitchFamily="34" charset="0"/>
                        </a:rPr>
                        <a:t>Badare alla propria sicurezza</a:t>
                      </a:r>
                      <a:endParaRPr lang="it-IT" sz="1600" b="1" dirty="0" smtClean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d571.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pc</a:t>
                      </a:r>
                      <a:endParaRPr lang="it-IT" sz="1600" b="1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326938"/>
                  </a:ext>
                </a:extLst>
              </a:tr>
              <a:tr h="430441">
                <a:tc rowSpan="4"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rgbClr val="000099"/>
                          </a:solidFill>
                        </a:rPr>
                        <a:t>Restrizione partecipazione</a:t>
                      </a:r>
                      <a:endParaRPr lang="it-IT" sz="18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1" marR="91431" marT="45719" marB="45719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Intraprendere un compito singolo in gruppo</a:t>
                      </a: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d2103.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pc</a:t>
                      </a:r>
                      <a:endParaRPr lang="it-IT" sz="1600" b="1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175158"/>
                  </a:ext>
                </a:extLst>
              </a:tr>
              <a:tr h="4304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Relazionarsi alle persone o alle situazioni</a:t>
                      </a:r>
                      <a:endParaRPr lang="it-IT" sz="1600" b="1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d2502.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pc</a:t>
                      </a:r>
                      <a:endParaRPr lang="it-IT" sz="1600" b="1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67873"/>
                  </a:ext>
                </a:extLst>
              </a:tr>
              <a:tr h="4304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Utilizzo di strumenti e tecniche di comunicazione</a:t>
                      </a:r>
                      <a:endParaRPr lang="it-IT" sz="1600" b="1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d360.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pc</a:t>
                      </a:r>
                      <a:endParaRPr lang="it-IT" sz="1600" b="1" dirty="0" smtClean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702432"/>
                  </a:ext>
                </a:extLst>
              </a:tr>
              <a:tr h="33527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Progredire in un programma di formazione professionale</a:t>
                      </a:r>
                    </a:p>
                  </a:txBody>
                  <a:tcPr marL="91431" marR="91431" marT="45719" marB="45719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latin typeface="Calibri" panose="020F0502020204030204" pitchFamily="34" charset="0"/>
                        </a:rPr>
                        <a:t>d8252.</a:t>
                      </a:r>
                      <a:r>
                        <a:rPr lang="it-IT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pc</a:t>
                      </a:r>
                      <a:endParaRPr lang="it-IT" sz="1600" b="1" dirty="0">
                        <a:latin typeface="Calibri" panose="020F0502020204030204" pitchFamily="34" charset="0"/>
                      </a:endParaRPr>
                    </a:p>
                  </a:txBody>
                  <a:tcPr marL="91431" marR="91431" marT="45719" marB="4571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74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3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0055" name="Group 5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9924324"/>
              </p:ext>
            </p:extLst>
          </p:nvPr>
        </p:nvGraphicFramePr>
        <p:xfrm>
          <a:off x="471944" y="333375"/>
          <a:ext cx="4038600" cy="1655763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 codice deve essere accompagnato da almeno un qualificatore.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0009" name="Group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56867072"/>
              </p:ext>
            </p:extLst>
          </p:nvPr>
        </p:nvGraphicFramePr>
        <p:xfrm>
          <a:off x="4618716" y="333375"/>
          <a:ext cx="4038600" cy="1654175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Tutte le componenti sono quantificate usando la stessa scala.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33"/>
                        </a:gs>
                        <a:gs pos="100000">
                          <a:srgbClr val="FFFF9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0103" name="Group 10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17588866"/>
              </p:ext>
            </p:extLst>
          </p:nvPr>
        </p:nvGraphicFramePr>
        <p:xfrm>
          <a:off x="530936" y="2376693"/>
          <a:ext cx="8142287" cy="4103690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xxx.O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NESSUN problema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– 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problema LIEVE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– 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problema MEDIO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– 49%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problema GRAVE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– 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problema COMPLETO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 – 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xxx.8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non specificato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xxx.9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non applicabile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446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64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34"/>
          <p:cNvSpPr txBox="1">
            <a:spLocks noChangeArrowheads="1"/>
          </p:cNvSpPr>
          <p:nvPr/>
        </p:nvSpPr>
        <p:spPr bwMode="auto">
          <a:xfrm>
            <a:off x="672483" y="188913"/>
            <a:ext cx="7866828" cy="769441"/>
          </a:xfrm>
          <a:prstGeom prst="rect">
            <a:avLst/>
          </a:prstGeom>
          <a:noFill/>
          <a:ln w="38100" cmpd="dbl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ctr" eaLnBrk="1" hangingPunct="1"/>
            <a:r>
              <a:rPr lang="it-IT" altLang="it-IT" sz="2400" b="1" dirty="0">
                <a:solidFill>
                  <a:srgbClr val="3333FF"/>
                </a:solidFill>
                <a:latin typeface="Arial" panose="020B0604020202020204" pitchFamily="34" charset="0"/>
              </a:rPr>
              <a:t>FUNZIONI CORPOREE e STRUTTURE CORPOREE</a:t>
            </a:r>
          </a:p>
          <a:p>
            <a:pPr algn="ctr" eaLnBrk="1" hangingPunct="1"/>
            <a:r>
              <a:rPr lang="it-IT" altLang="it-IT" sz="2000" dirty="0">
                <a:solidFill>
                  <a:srgbClr val="3333FF"/>
                </a:solidFill>
                <a:latin typeface="Arial" panose="020B0604020202020204" pitchFamily="34" charset="0"/>
              </a:rPr>
              <a:t>Qualificatore indica i cambiamenti nelle funzioni e strutture corporee</a:t>
            </a:r>
          </a:p>
        </p:txBody>
      </p:sp>
      <p:graphicFrame>
        <p:nvGraphicFramePr>
          <p:cNvPr id="688284" name="Group 15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5903216"/>
              </p:ext>
            </p:extLst>
          </p:nvPr>
        </p:nvGraphicFramePr>
        <p:xfrm>
          <a:off x="339325" y="1557338"/>
          <a:ext cx="8435975" cy="4055990"/>
        </p:xfrm>
        <a:graphic>
          <a:graphicData uri="http://schemas.openxmlformats.org/drawingml/2006/table">
            <a:tbl>
              <a:tblPr/>
              <a:tblGrid>
                <a:gridCol w="215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6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23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COMPONENTI</a:t>
                      </a:r>
                    </a:p>
                  </a:txBody>
                  <a:tcPr marL="90000" marR="90000" marT="46795" marB="4679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MENOMAZIONI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qualificatore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Funzioni corporee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Sono problemi nella funzione o nella struttura del corpo, intesi come una deviazione o una perdita significative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gravità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estensione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(0 1 2 3 4 8 9)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6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Strutture corporee</a:t>
                      </a:r>
                    </a:p>
                  </a:txBody>
                  <a:tcPr marL="90000" marR="90000" marT="46795" marB="467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estensione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(0 1 2 3 4 8 9)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natura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sede</a:t>
                      </a:r>
                    </a:p>
                  </a:txBody>
                  <a:tcPr marL="90000" marR="90000" marT="46795" marB="4679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243" name="Text Box 155"/>
          <p:cNvSpPr txBox="1">
            <a:spLocks noChangeArrowheads="1"/>
          </p:cNvSpPr>
          <p:nvPr/>
        </p:nvSpPr>
        <p:spPr bwMode="auto">
          <a:xfrm>
            <a:off x="1403350" y="6021388"/>
            <a:ext cx="6480175" cy="4349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00FFFF"/>
              </a:gs>
              <a:gs pos="100000">
                <a:srgbClr val="FFFF00"/>
              </a:gs>
            </a:gsLst>
            <a:lin ang="5400000" scaled="1"/>
          </a:gradFill>
          <a:ln w="38100" cmpd="dbl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2000" b="1">
                <a:solidFill>
                  <a:srgbClr val="3333FF"/>
                </a:solidFill>
                <a:latin typeface="Arial" panose="020B0604020202020204" pitchFamily="34" charset="0"/>
              </a:rPr>
              <a:t>Il primo qualificatore utilizza una scala negativa</a:t>
            </a:r>
          </a:p>
        </p:txBody>
      </p:sp>
    </p:spTree>
    <p:extLst>
      <p:ext uri="{BB962C8B-B14F-4D97-AF65-F5344CB8AC3E}">
        <p14:creationId xmlns:p14="http://schemas.microsoft.com/office/powerpoint/2010/main" val="13564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64" y="29496"/>
            <a:ext cx="4946240" cy="943897"/>
          </a:xfrm>
          <a:ln>
            <a:noFill/>
          </a:ln>
        </p:spPr>
        <p:txBody>
          <a:bodyPr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Costituzione italiana</a:t>
            </a:r>
            <a:endParaRPr 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8709" y="1327351"/>
            <a:ext cx="8347587" cy="4734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</a:t>
            </a:r>
            <a:r>
              <a:rPr lang="it-IT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2 - </a:t>
            </a:r>
            <a:r>
              <a:rPr lang="it-IT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3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Repubblica</a:t>
            </a:r>
            <a:r>
              <a:rPr lang="it-IT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riconosce e garantisce i </a:t>
            </a:r>
            <a:r>
              <a:rPr lang="it-IT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diritti</a:t>
            </a:r>
            <a:r>
              <a:rPr lang="it-IT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inviolabili </a:t>
            </a:r>
            <a:r>
              <a:rPr lang="it-IT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dell'uomo.</a:t>
            </a:r>
          </a:p>
          <a:p>
            <a:pPr marL="0" indent="0">
              <a:buNone/>
            </a:pPr>
            <a:endParaRPr lang="it-IT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</a:t>
            </a:r>
            <a:r>
              <a:rPr lang="it-IT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3 - </a:t>
            </a:r>
            <a:r>
              <a:rPr lang="it-IT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</a:t>
            </a:r>
            <a:r>
              <a:rPr lang="it-IT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compito della Repubblica </a:t>
            </a:r>
            <a:r>
              <a:rPr lang="it-IT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rimuovere gli </a:t>
            </a:r>
            <a:r>
              <a:rPr lang="it-IT" sz="32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ostacoli </a:t>
            </a:r>
            <a:r>
              <a:rPr lang="it-IT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</a:t>
            </a:r>
            <a:r>
              <a:rPr lang="it-IT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impediscono il pieno sviluppo della persona umana e l'effettiva </a:t>
            </a:r>
            <a:r>
              <a:rPr lang="it-IT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partecipazione.</a:t>
            </a:r>
          </a:p>
          <a:p>
            <a:pPr marL="0" indent="0">
              <a:buNone/>
            </a:pPr>
            <a:endParaRPr lang="it-IT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it-IT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lang="it-IT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it-IT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</a:t>
            </a:r>
            <a:r>
              <a:rPr lang="it-IT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inabili ed i minorati hanno diritto all'</a:t>
            </a:r>
            <a:r>
              <a:rPr lang="it-IT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educazione</a:t>
            </a:r>
            <a:r>
              <a:rPr lang="it-IT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all'avviamento professionale</a:t>
            </a:r>
            <a:r>
              <a:rPr lang="it-IT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91579" y="722670"/>
            <a:ext cx="3856705" cy="737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8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4311" y="247634"/>
            <a:ext cx="5803112" cy="417512"/>
          </a:xfrm>
          <a:noFill/>
          <a:ln w="38100" cmpd="dbl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altLang="it-IT" sz="2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 QUALIFICATORI per le STRUTTURE CORPOREE</a:t>
            </a:r>
          </a:p>
        </p:txBody>
      </p:sp>
      <p:graphicFrame>
        <p:nvGraphicFramePr>
          <p:cNvPr id="689372" name="Group 22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8498917"/>
              </p:ext>
            </p:extLst>
          </p:nvPr>
        </p:nvGraphicFramePr>
        <p:xfrm>
          <a:off x="430702" y="993519"/>
          <a:ext cx="8229600" cy="4992691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5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7971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MENOMAZIONE</a:t>
                      </a:r>
                    </a:p>
                  </a:txBody>
                  <a:tcPr marL="90000" marR="90000" marT="46806" marB="468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7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Primo qualificatore</a:t>
                      </a:r>
                    </a:p>
                  </a:txBody>
                  <a:tcPr marL="90000" marR="90000" marT="46806" marB="4680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Secondo qualificatore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Terzo qualificatore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Estensione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Natura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Sede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Nessuna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Nessun cambiamento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Più di una regione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Lieve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Assenza totale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Destra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Assenza parziale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Sinistra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Grave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Parte in eccesso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Entrambi i lati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Dimensioni anormali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Anteriore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Discontinuità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Posteriore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Posizione deviante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Prossimale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Cambiamenti qualitativi nella struttura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Distale</a:t>
                      </a: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 specificato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 specificato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 specificato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 applicabile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 applicabile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 applicabile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6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8144745" cy="1754326"/>
          </a:xfrm>
          <a:prstGeom prst="rect">
            <a:avLst/>
          </a:prstGeom>
          <a:noFill/>
          <a:ln w="38100" cmpd="dbl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ATTIVITÀ e </a:t>
            </a:r>
            <a:r>
              <a:rPr lang="it-IT" altLang="it-I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PARTECIPAZIONE</a:t>
            </a:r>
          </a:p>
          <a:p>
            <a:pPr algn="just">
              <a:spcBef>
                <a:spcPct val="50000"/>
              </a:spcBef>
            </a:pPr>
            <a:r>
              <a:rPr lang="it-IT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Il codice che identifica la categoria della lista di Attività e Partecipazione e i due qualificatori formano la matrice informativa di  base (di default</a:t>
            </a:r>
            <a:r>
              <a:rPr lang="it-IT" altLang="it-I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r>
              <a:rPr lang="it-IT" altLang="it-IT" sz="24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endParaRPr lang="it-IT" altLang="it-IT" sz="24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468313" y="4941888"/>
            <a:ext cx="2519362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4000" dirty="0" smtClean="0">
                <a:latin typeface="Arial" panose="020B0604020202020204" pitchFamily="34" charset="0"/>
              </a:rPr>
              <a:t>d4154.</a:t>
            </a:r>
            <a:r>
              <a:rPr lang="it-IT" altLang="it-IT" sz="4000" u="sng" dirty="0" smtClean="0">
                <a:solidFill>
                  <a:srgbClr val="000066"/>
                </a:solidFill>
                <a:latin typeface="Arial" panose="020B0604020202020204" pitchFamily="34" charset="0"/>
              </a:rPr>
              <a:t>3</a:t>
            </a:r>
            <a:r>
              <a:rPr lang="it-IT" altLang="it-IT" sz="4000" dirty="0" smtClean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it-IT" altLang="it-IT" sz="4000" u="sng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it-IT" altLang="it-IT" sz="4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>
            <a:off x="2268538" y="37163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0358" name="Line 7"/>
          <p:cNvSpPr>
            <a:spLocks noChangeShapeType="1"/>
          </p:cNvSpPr>
          <p:nvPr/>
        </p:nvSpPr>
        <p:spPr bwMode="auto">
          <a:xfrm>
            <a:off x="2771775" y="44370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0359" name="Line 8"/>
          <p:cNvSpPr>
            <a:spLocks noChangeShapeType="1"/>
          </p:cNvSpPr>
          <p:nvPr/>
        </p:nvSpPr>
        <p:spPr bwMode="auto">
          <a:xfrm>
            <a:off x="2268538" y="3716338"/>
            <a:ext cx="3598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0360" name="Text Box 9"/>
          <p:cNvSpPr txBox="1">
            <a:spLocks noChangeArrowheads="1"/>
          </p:cNvSpPr>
          <p:nvPr/>
        </p:nvSpPr>
        <p:spPr bwMode="auto">
          <a:xfrm>
            <a:off x="2627313" y="3284538"/>
            <a:ext cx="3240087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>
                <a:latin typeface="Arial" panose="020B0604020202020204" pitchFamily="34" charset="0"/>
              </a:rPr>
              <a:t>qualificatore performance</a:t>
            </a:r>
          </a:p>
        </p:txBody>
      </p:sp>
      <p:sp>
        <p:nvSpPr>
          <p:cNvPr id="100361" name="Text Box 10"/>
          <p:cNvSpPr txBox="1">
            <a:spLocks noChangeArrowheads="1"/>
          </p:cNvSpPr>
          <p:nvPr/>
        </p:nvSpPr>
        <p:spPr bwMode="auto">
          <a:xfrm>
            <a:off x="3059113" y="4005263"/>
            <a:ext cx="4608512" cy="36671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>
                <a:latin typeface="Arial" panose="020B0604020202020204" pitchFamily="34" charset="0"/>
              </a:rPr>
              <a:t>qualificatore capacità (senza assistenza)</a:t>
            </a:r>
          </a:p>
        </p:txBody>
      </p:sp>
      <p:sp>
        <p:nvSpPr>
          <p:cNvPr id="100362" name="Line 11"/>
          <p:cNvSpPr>
            <a:spLocks noChangeShapeType="1"/>
          </p:cNvSpPr>
          <p:nvPr/>
        </p:nvSpPr>
        <p:spPr bwMode="auto">
          <a:xfrm>
            <a:off x="2771775" y="4437063"/>
            <a:ext cx="4895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0363" name="Line 12"/>
          <p:cNvSpPr>
            <a:spLocks noChangeShapeType="1"/>
          </p:cNvSpPr>
          <p:nvPr/>
        </p:nvSpPr>
        <p:spPr bwMode="auto">
          <a:xfrm>
            <a:off x="539750" y="5805488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0364" name="Line 13"/>
          <p:cNvSpPr>
            <a:spLocks noChangeShapeType="1"/>
          </p:cNvSpPr>
          <p:nvPr/>
        </p:nvSpPr>
        <p:spPr bwMode="auto">
          <a:xfrm flipV="1">
            <a:off x="1763713" y="58054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0365" name="Line 14"/>
          <p:cNvSpPr>
            <a:spLocks noChangeShapeType="1"/>
          </p:cNvSpPr>
          <p:nvPr/>
        </p:nvSpPr>
        <p:spPr bwMode="auto">
          <a:xfrm>
            <a:off x="1763713" y="6381750"/>
            <a:ext cx="540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0366" name="Text Box 15"/>
          <p:cNvSpPr txBox="1">
            <a:spLocks noChangeArrowheads="1"/>
          </p:cNvSpPr>
          <p:nvPr/>
        </p:nvSpPr>
        <p:spPr bwMode="auto">
          <a:xfrm>
            <a:off x="4716463" y="5949950"/>
            <a:ext cx="2447925" cy="3667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anose="0204060206030A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>
                <a:solidFill>
                  <a:schemeClr val="bg1"/>
                </a:solidFill>
                <a:latin typeface="Arial" panose="020B0604020202020204" pitchFamily="34" charset="0"/>
              </a:rPr>
              <a:t>matrice informativa</a:t>
            </a:r>
          </a:p>
        </p:txBody>
      </p:sp>
    </p:spTree>
    <p:extLst>
      <p:ext uri="{BB962C8B-B14F-4D97-AF65-F5344CB8AC3E}">
        <p14:creationId xmlns:p14="http://schemas.microsoft.com/office/powerpoint/2010/main" val="2791859610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7486" name="Group 14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72200612"/>
              </p:ext>
            </p:extLst>
          </p:nvPr>
        </p:nvGraphicFramePr>
        <p:xfrm>
          <a:off x="265464" y="476250"/>
          <a:ext cx="4038600" cy="1873250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 fattori ambientali devono essere codificati secondo la prospettiva della persona valutata 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7352" name="Group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86903996"/>
              </p:ext>
            </p:extLst>
          </p:nvPr>
        </p:nvGraphicFramePr>
        <p:xfrm>
          <a:off x="4854684" y="476250"/>
          <a:ext cx="4038600" cy="1873250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 qualificatore indica il grado in cui un fattore rappresenta un facilitatore o una barriera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7505" name="Group 16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90439686"/>
              </p:ext>
            </p:extLst>
          </p:nvPr>
        </p:nvGraphicFramePr>
        <p:xfrm>
          <a:off x="309211" y="2717800"/>
          <a:ext cx="8569325" cy="3596352"/>
        </p:xfrm>
        <a:graphic>
          <a:graphicData uri="http://schemas.openxmlformats.org/drawingml/2006/table">
            <a:tbl>
              <a:tblPr/>
              <a:tblGrid>
                <a:gridCol w="1030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3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BARRIERA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FACILITATORE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xxx.O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NESSUNA barriera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</a:t>
                      </a:r>
                      <a:r>
                        <a:rPr kumimoji="0" lang="it-IT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NESSUN facilitatore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xxx.1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barriera lieve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facilitatore lieve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xxx.2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barriera media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</a:t>
                      </a:r>
                      <a:r>
                        <a:rPr kumimoji="0" lang="it-IT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facilitatore medio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xxx.3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barriera grave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</a:t>
                      </a:r>
                      <a:r>
                        <a:rPr kumimoji="0" lang="it-IT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facilitatore grave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xxx.4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barriera completa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xxx</a:t>
                      </a:r>
                      <a:r>
                        <a:rPr kumimoji="0" lang="it-IT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facilitatore completo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xxx.8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Barriera, non specificato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xxx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Facilitatore, non specificato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xxx.9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 applicabile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xxx</a:t>
                      </a:r>
                      <a:r>
                        <a:rPr kumimoji="0" lang="it-IT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 applicabile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663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7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7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7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7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50825" y="312738"/>
          <a:ext cx="8642350" cy="628491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8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3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095375" algn="l"/>
                        </a:tabLs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</a:rPr>
                        <a:t>ETÀ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5" marR="33705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095375" algn="l"/>
                        </a:tabLst>
                      </a:pPr>
                      <a:r>
                        <a:rPr lang="it-IT" sz="1800" dirty="0" smtClean="0">
                          <a:effectLst/>
                          <a:latin typeface="Calibri" panose="020F0502020204030204" pitchFamily="34" charset="0"/>
                        </a:rPr>
                        <a:t>VALUTAZIONE 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</a:rPr>
                        <a:t>COGNITIVA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5" marR="33705" marT="0" marB="0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095375" algn="l"/>
                        </a:tabLst>
                      </a:pPr>
                      <a:r>
                        <a:rPr lang="it-IT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it-IT" sz="1800" dirty="0" smtClean="0">
                          <a:effectLst/>
                          <a:latin typeface="Calibri" panose="020F0502020204030204" pitchFamily="34" charset="0"/>
                        </a:rPr>
                        <a:t>VALUTAZIONE </a:t>
                      </a:r>
                      <a:r>
                        <a:rPr lang="it-IT" sz="1800" dirty="0">
                          <a:effectLst/>
                          <a:latin typeface="Calibri" panose="020F0502020204030204" pitchFamily="34" charset="0"/>
                        </a:rPr>
                        <a:t>ADATTIVA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5" marR="33705" marT="0" marB="0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it-IT" sz="1600" dirty="0" smtClean="0">
                          <a:effectLst/>
                          <a:latin typeface="Calibri" panose="020F0502020204030204" pitchFamily="34" charset="0"/>
                        </a:rPr>
                        <a:t>0-2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5" marR="33705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GMDS </a:t>
                      </a: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</a:rPr>
                        <a:t>(Griffith’s Mental Developmental 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Scales)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5" marR="33705" marT="0" marB="0" anchor="ctr"/>
                </a:tc>
                <a:tc rowSpan="4"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VABS (Vineland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Adaptive Behavior Scale</a:t>
                      </a:r>
                      <a:r>
                        <a:rPr lang="en-US" sz="1800" b="1" kern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Wingdings" panose="05000000000000000000" pitchFamily="2" charset="2"/>
                        <a:buChar char="v"/>
                      </a:pP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="1" kern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ABAS-II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(Adaptive Behavior Assessment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System</a:t>
                      </a: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800" b="1" baseline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II</a:t>
                      </a:r>
                      <a:r>
                        <a:rPr lang="en-US" sz="1800" b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endParaRPr lang="it-IT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705" marR="3370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6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3–5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5" marR="33705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GMDS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lvl="0" indent="-285750" algn="l">
                        <a:spcAft>
                          <a:spcPts val="75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it-IT" sz="1800" b="0" dirty="0" err="1">
                          <a:effectLst/>
                          <a:latin typeface="Calibri" panose="020F0502020204030204" pitchFamily="34" charset="0"/>
                        </a:rPr>
                        <a:t>Leiter</a:t>
                      </a:r>
                      <a:r>
                        <a:rPr lang="it-IT" sz="1800" b="0" dirty="0">
                          <a:effectLst/>
                          <a:latin typeface="Calibri" panose="020F0502020204030204" pitchFamily="34" charset="0"/>
                        </a:rPr>
                        <a:t>-R </a:t>
                      </a:r>
                      <a:r>
                        <a:rPr lang="it-IT" sz="1800" b="0" dirty="0" smtClean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it-IT" sz="1800" b="0" dirty="0" err="1" smtClean="0">
                          <a:effectLst/>
                          <a:latin typeface="Calibri" panose="020F0502020204030204" pitchFamily="34" charset="0"/>
                        </a:rPr>
                        <a:t>Leiter</a:t>
                      </a:r>
                      <a:r>
                        <a:rPr lang="it-IT" sz="1800" b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800" b="0" dirty="0">
                          <a:effectLst/>
                          <a:latin typeface="Calibri" panose="020F0502020204030204" pitchFamily="34" charset="0"/>
                        </a:rPr>
                        <a:t>International Performance Scale – </a:t>
                      </a:r>
                      <a:r>
                        <a:rPr lang="it-IT" sz="1800" b="0" dirty="0" err="1">
                          <a:effectLst/>
                          <a:latin typeface="Calibri" panose="020F0502020204030204" pitchFamily="34" charset="0"/>
                        </a:rPr>
                        <a:t>Revised</a:t>
                      </a:r>
                      <a:r>
                        <a:rPr lang="it-IT" sz="1800" b="0" dirty="0">
                          <a:effectLst/>
                          <a:latin typeface="Calibri" panose="020F0502020204030204" pitchFamily="34" charset="0"/>
                        </a:rPr>
                        <a:t>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it-IT" sz="1800" b="0" dirty="0" smtClean="0">
                          <a:latin typeface="Calibri" panose="020F0502020204030204" pitchFamily="34" charset="0"/>
                        </a:rPr>
                        <a:t>CPM  (Coloured Progressive </a:t>
                      </a:r>
                      <a:r>
                        <a:rPr lang="it-IT" sz="1800" b="0" dirty="0" err="1" smtClean="0">
                          <a:latin typeface="Calibri" panose="020F0502020204030204" pitchFamily="34" charset="0"/>
                        </a:rPr>
                        <a:t>Matrices</a:t>
                      </a:r>
                      <a:r>
                        <a:rPr lang="it-IT" sz="1800" b="0" dirty="0" smtClean="0"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marL="285750" lvl="0" indent="-285750" algn="l">
                        <a:spcAft>
                          <a:spcPts val="75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WPPSI-III </a:t>
                      </a: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</a:rPr>
                        <a:t>(Wechsler Preschool and Primary Scale of Intelligence – III</a:t>
                      </a: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33705" marR="33705" marT="0" marB="0" anchor="ctr"/>
                </a:tc>
                <a:tc vMerge="1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750"/>
                        </a:spcAft>
                        <a:buFont typeface="Calibri" panose="020F0502020204030204" pitchFamily="34" charset="0"/>
                        <a:buNone/>
                      </a:pP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0" marR="337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5-8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5" marR="33705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GMDS // CPM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WIPPSI-III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WISC-IV (Wechsler </a:t>
                      </a: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</a:rPr>
                        <a:t>Intelligence Scale for Children-IV)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5" marR="33705" marT="0" marB="0" anchor="ctr"/>
                </a:tc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0" marR="337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6–16.11 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5" marR="33705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spcAft>
                          <a:spcPts val="75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CPM</a:t>
                      </a:r>
                    </a:p>
                    <a:p>
                      <a:pPr marL="285750" lvl="0" indent="-285750" algn="l">
                        <a:spcAft>
                          <a:spcPts val="75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WPPSI-III 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lvl="0" indent="-285750" algn="l">
                        <a:spcAft>
                          <a:spcPts val="75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WISC-IV</a:t>
                      </a: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5" marR="33705" marT="0" marB="0" anchor="ctr"/>
                </a:tc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it-IT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00" marR="337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2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fessionistiscuola.it/attachments/article/1425/PEI-PD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11" y="195555"/>
            <a:ext cx="8738911" cy="64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4966" y="251089"/>
            <a:ext cx="8347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D.P.R. </a:t>
            </a:r>
            <a:r>
              <a:rPr lang="it-IT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febbraio 1994 - Per </a:t>
            </a:r>
            <a:r>
              <a:rPr lang="it-IT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diagnosi funzionale si intende la descrizione analitica della compromissione funzionale dello stato psico-fisico dell'alunno in situazione di </a:t>
            </a:r>
            <a:r>
              <a:rPr lang="it-IT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handicap. </a:t>
            </a:r>
            <a:endParaRPr lang="it-IT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94966" y="1604207"/>
            <a:ext cx="85098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D.F. è strutturata per </a:t>
            </a:r>
            <a:r>
              <a:rPr lang="it-IT" altLang="it-IT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AREE e valuta gli aspetti: </a:t>
            </a:r>
            <a:endParaRPr lang="it-IT" altLang="it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Cognitivo: </a:t>
            </a:r>
            <a:r>
              <a:rPr lang="it-IT" altLang="it-IT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livello di sviluppo raggiunto e capacità di integrazione delle competenze;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affettivo-relazionale: </a:t>
            </a:r>
            <a:r>
              <a:rPr lang="it-IT" altLang="it-IT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livello di autostima e rapporto con gli altri;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linguistico: </a:t>
            </a:r>
            <a:r>
              <a:rPr lang="it-IT" altLang="it-IT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comprensione, produzione e linguaggi alternativi;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sensoriale: </a:t>
            </a:r>
            <a:r>
              <a:rPr lang="it-IT" altLang="it-IT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tipo e grado di deficit con particolare riguardo alla vista, all'udito e al tatto;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motorio-prassico: </a:t>
            </a:r>
            <a:r>
              <a:rPr lang="it-IT" altLang="it-IT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motricità globale e motricità fine;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neuro-psicologico: </a:t>
            </a:r>
            <a:r>
              <a:rPr lang="it-IT" altLang="it-IT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memoria, attenzione e organizzazione spazio-temporale;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t-IT" altLang="it-IT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autonomia personale e sociale. </a:t>
            </a:r>
            <a:endParaRPr lang="it-IT" altLang="it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97856" y="835864"/>
            <a:ext cx="6341806" cy="117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9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229357"/>
              </p:ext>
            </p:extLst>
          </p:nvPr>
        </p:nvGraphicFramePr>
        <p:xfrm>
          <a:off x="162232" y="69649"/>
          <a:ext cx="8819535" cy="664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8297">
                  <a:extLst>
                    <a:ext uri="{9D8B030D-6E8A-4147-A177-3AD203B41FA5}">
                      <a16:colId xmlns:a16="http://schemas.microsoft.com/office/drawing/2014/main" val="3406495051"/>
                    </a:ext>
                  </a:extLst>
                </a:gridCol>
                <a:gridCol w="3864077">
                  <a:extLst>
                    <a:ext uri="{9D8B030D-6E8A-4147-A177-3AD203B41FA5}">
                      <a16:colId xmlns:a16="http://schemas.microsoft.com/office/drawing/2014/main" val="3210730659"/>
                    </a:ext>
                  </a:extLst>
                </a:gridCol>
                <a:gridCol w="3097161">
                  <a:extLst>
                    <a:ext uri="{9D8B030D-6E8A-4147-A177-3AD203B41FA5}">
                      <a16:colId xmlns:a16="http://schemas.microsoft.com/office/drawing/2014/main" val="2964482676"/>
                    </a:ext>
                  </a:extLst>
                </a:gridCol>
              </a:tblGrid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AREE</a:t>
                      </a:r>
                      <a:endParaRPr lang="it-I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  <a:endParaRPr lang="it-I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Codice e Qualificatore</a:t>
                      </a:r>
                      <a:endParaRPr lang="it-I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26325"/>
                  </a:ext>
                </a:extLst>
              </a:tr>
              <a:tr h="376334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COGNITIVA </a:t>
                      </a:r>
                      <a:endParaRPr lang="it-I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Competenze cognitive</a:t>
                      </a:r>
                      <a:endParaRPr lang="it-IT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b117.q  -  b163.q  -  b1646.q</a:t>
                      </a:r>
                      <a:endParaRPr lang="it-IT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79102"/>
                  </a:ext>
                </a:extLst>
              </a:tr>
              <a:tr h="365247">
                <a:tc rowSpan="4"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AFFETTIVO </a:t>
                      </a:r>
                    </a:p>
                    <a:p>
                      <a:r>
                        <a:rPr lang="it-IT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RELAZIONALE</a:t>
                      </a:r>
                      <a:endParaRPr lang="it-I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Livello di autostima</a:t>
                      </a:r>
                      <a:endParaRPr lang="it-IT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b1800.q  -  b1801.q</a:t>
                      </a:r>
                      <a:endParaRPr lang="it-IT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970771"/>
                  </a:ext>
                </a:extLst>
              </a:tr>
              <a:tr h="365247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Controllo pulsionale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b1304.q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83180"/>
                  </a:ext>
                </a:extLst>
              </a:tr>
              <a:tr h="365247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Rapporto con gli altri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d710.pc  -  d7504.pc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668252"/>
                  </a:ext>
                </a:extLst>
              </a:tr>
              <a:tr h="365247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Tolleranza alle frustrazioni</a:t>
                      </a:r>
                      <a:endParaRPr lang="it-IT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d240.pc  -  d250.pc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358349"/>
                  </a:ext>
                </a:extLst>
              </a:tr>
              <a:tr h="365247">
                <a:tc rowSpan="2"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LINGUISTICA</a:t>
                      </a:r>
                      <a:endParaRPr lang="it-I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Comprensione </a:t>
                      </a:r>
                      <a:endParaRPr lang="it-IT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b1670.q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064191"/>
                  </a:ext>
                </a:extLst>
              </a:tr>
              <a:tr h="365247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Produzione </a:t>
                      </a:r>
                      <a:endParaRPr lang="it-IT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b1671.q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186856"/>
                  </a:ext>
                </a:extLst>
              </a:tr>
              <a:tr h="365247">
                <a:tc rowSpan="3"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SENSORIALE</a:t>
                      </a:r>
                      <a:endParaRPr lang="it-I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Vista </a:t>
                      </a:r>
                      <a:endParaRPr lang="it-IT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b210.q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724183"/>
                  </a:ext>
                </a:extLst>
              </a:tr>
              <a:tr h="365247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Udito</a:t>
                      </a:r>
                      <a:endParaRPr lang="it-IT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b230.q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5376"/>
                  </a:ext>
                </a:extLst>
              </a:tr>
              <a:tr h="365247">
                <a:tc vMerge="1">
                  <a:txBody>
                    <a:bodyPr/>
                    <a:lstStyle/>
                    <a:p>
                      <a:endParaRPr lang="it-I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Tatto</a:t>
                      </a:r>
                      <a:endParaRPr lang="it-IT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b265.q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49049"/>
                  </a:ext>
                </a:extLst>
              </a:tr>
              <a:tr h="365247">
                <a:tc rowSpan="2"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MOTORIO </a:t>
                      </a:r>
                    </a:p>
                    <a:p>
                      <a:r>
                        <a:rPr lang="it-IT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PRASSICA</a:t>
                      </a:r>
                      <a:endParaRPr lang="it-I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Motricità globale </a:t>
                      </a:r>
                      <a:endParaRPr lang="it-IT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d450.pc – d455.pc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942388"/>
                  </a:ext>
                </a:extLst>
              </a:tr>
              <a:tr h="365247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Motricità fine</a:t>
                      </a:r>
                      <a:endParaRPr lang="it-IT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d440.pc – d445.pc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859788"/>
                  </a:ext>
                </a:extLst>
              </a:tr>
              <a:tr h="365247">
                <a:tc rowSpan="3"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NEURO</a:t>
                      </a:r>
                    </a:p>
                    <a:p>
                      <a:r>
                        <a:rPr lang="it-IT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PSICOLOGICA</a:t>
                      </a:r>
                      <a:endParaRPr lang="it-I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Memoria </a:t>
                      </a:r>
                      <a:endParaRPr lang="it-IT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b144.q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473261"/>
                  </a:ext>
                </a:extLst>
              </a:tr>
              <a:tr h="365247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Attenzione</a:t>
                      </a:r>
                      <a:endParaRPr lang="it-IT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b140.q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809381"/>
                  </a:ext>
                </a:extLst>
              </a:tr>
              <a:tr h="365247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Organizzazione spazio temporale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b1641.q  -  </a:t>
                      </a:r>
                      <a:r>
                        <a:rPr lang="it-IT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b1642.q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423051"/>
                  </a:ext>
                </a:extLst>
              </a:tr>
              <a:tr h="365247">
                <a:tc rowSpan="2">
                  <a:txBody>
                    <a:bodyPr/>
                    <a:lstStyle/>
                    <a:p>
                      <a:r>
                        <a:rPr lang="it-IT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AUTONOMIA</a:t>
                      </a:r>
                      <a:endParaRPr lang="it-IT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Personale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d510.pc – d530.pc  -  d540.pc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047574"/>
                  </a:ext>
                </a:extLst>
              </a:tr>
              <a:tr h="365247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Sociale </a:t>
                      </a:r>
                      <a:endParaRPr lang="it-IT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d8803.pc – d920.pc  -  d910.pc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290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1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1" y="1480205"/>
            <a:ext cx="81369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Il </a:t>
            </a:r>
            <a:r>
              <a:rPr lang="it-IT" sz="2400" b="1" dirty="0"/>
              <a:t>bisogno di </a:t>
            </a:r>
            <a:r>
              <a:rPr lang="it-IT" sz="2400" b="1" dirty="0" smtClean="0"/>
              <a:t>appartenenza risponde alla richiesta di sicurezza e d’identità. La </a:t>
            </a:r>
            <a:r>
              <a:rPr lang="it-IT" sz="2400" b="1" dirty="0"/>
              <a:t>percezione di appartenenza </a:t>
            </a:r>
            <a:r>
              <a:rPr lang="it-IT" sz="2400" b="1" dirty="0" smtClean="0"/>
              <a:t>contribuisce </a:t>
            </a:r>
            <a:r>
              <a:rPr lang="it-IT" sz="2400" b="1" dirty="0"/>
              <a:t>a </a:t>
            </a:r>
            <a:r>
              <a:rPr lang="it-IT" sz="2400" b="1" dirty="0" smtClean="0"/>
              <a:t>creare </a:t>
            </a:r>
            <a:r>
              <a:rPr lang="it-IT" sz="2400" b="1" dirty="0"/>
              <a:t>un’immagine positiva di </a:t>
            </a:r>
            <a:r>
              <a:rPr lang="it-IT" sz="2400" b="1" dirty="0" smtClean="0"/>
              <a:t>sé e a trasformare </a:t>
            </a:r>
            <a:r>
              <a:rPr lang="it-IT" sz="2400" b="1" dirty="0"/>
              <a:t>una collettività in una comunità.</a:t>
            </a:r>
          </a:p>
          <a:p>
            <a:endParaRPr lang="it-IT" sz="2400" b="1" dirty="0"/>
          </a:p>
          <a:p>
            <a:r>
              <a:rPr lang="it-IT" sz="2400" b="1" dirty="0" smtClean="0"/>
              <a:t>La comunità nasce e si regge sul </a:t>
            </a:r>
            <a:r>
              <a:rPr lang="it-IT" sz="2400" b="1" dirty="0"/>
              <a:t>bisogno </a:t>
            </a:r>
            <a:r>
              <a:rPr lang="it-IT" sz="2400" b="1" dirty="0" smtClean="0"/>
              <a:t>di poter contare </a:t>
            </a:r>
          </a:p>
          <a:p>
            <a:r>
              <a:rPr lang="it-IT" sz="2400" b="1" dirty="0" smtClean="0"/>
              <a:t>su una </a:t>
            </a:r>
            <a:r>
              <a:rPr lang="it-IT" sz="2400" b="1" dirty="0"/>
              <a:t>rete di relazioni </a:t>
            </a:r>
            <a:r>
              <a:rPr lang="it-IT" sz="2400" b="1" dirty="0" smtClean="0"/>
              <a:t>e di aiuto reciproco </a:t>
            </a:r>
          </a:p>
          <a:p>
            <a:r>
              <a:rPr lang="it-IT" sz="2400" b="1" dirty="0" smtClean="0"/>
              <a:t>immediatamente disponibile. </a:t>
            </a:r>
            <a:endParaRPr lang="it-IT" sz="2400" b="1" dirty="0"/>
          </a:p>
          <a:p>
            <a:endParaRPr lang="it-IT" sz="2400" b="1" dirty="0"/>
          </a:p>
          <a:p>
            <a:r>
              <a:rPr lang="it-IT" sz="2400" b="1" dirty="0" smtClean="0"/>
              <a:t>I membri di una comunità confidano che </a:t>
            </a:r>
            <a:r>
              <a:rPr lang="it-IT" sz="2400" b="1" dirty="0"/>
              <a:t>i bisogni </a:t>
            </a:r>
            <a:endParaRPr lang="it-IT" sz="2400" b="1" dirty="0" smtClean="0"/>
          </a:p>
          <a:p>
            <a:r>
              <a:rPr lang="it-IT" sz="2400" b="1" dirty="0" smtClean="0"/>
              <a:t>e </a:t>
            </a:r>
            <a:r>
              <a:rPr lang="it-IT" sz="2400" b="1" dirty="0"/>
              <a:t>gli obiettivi saranno soddisfatti e raggiunti </a:t>
            </a:r>
            <a:endParaRPr lang="it-IT" sz="2400" b="1" dirty="0" smtClean="0"/>
          </a:p>
          <a:p>
            <a:r>
              <a:rPr lang="it-IT" sz="2400" b="1" dirty="0" smtClean="0"/>
              <a:t>con </a:t>
            </a:r>
            <a:r>
              <a:rPr lang="it-IT" sz="2400" b="1" dirty="0"/>
              <a:t>l’impegno </a:t>
            </a:r>
            <a:r>
              <a:rPr lang="it-IT" sz="2400" b="1" dirty="0" smtClean="0"/>
              <a:t>comune.</a:t>
            </a:r>
            <a:endParaRPr lang="it-IT" sz="2400" b="1" dirty="0"/>
          </a:p>
        </p:txBody>
      </p:sp>
      <p:sp>
        <p:nvSpPr>
          <p:cNvPr id="4" name="Rettangolo 3"/>
          <p:cNvSpPr/>
          <p:nvPr/>
        </p:nvSpPr>
        <p:spPr>
          <a:xfrm>
            <a:off x="395536" y="26687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La </a:t>
            </a:r>
            <a:r>
              <a:rPr lang="it-IT" sz="3200" b="1" dirty="0">
                <a:solidFill>
                  <a:srgbClr val="0000CC"/>
                </a:solidFill>
                <a:latin typeface="Calibri" panose="020F0502020204030204" pitchFamily="34" charset="0"/>
              </a:rPr>
              <a:t>scuola </a:t>
            </a:r>
            <a:r>
              <a:rPr lang="it-IT" sz="32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inclusiva è la scuola che accoglie</a:t>
            </a:r>
            <a:endParaRPr lang="it-IT" sz="32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5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20930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pratica professionale deve fondarsi su un </a:t>
            </a:r>
            <a:r>
              <a:rPr lang="it-I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modello “negoziato” di collaborazione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tra educatori e </a:t>
            </a:r>
            <a:r>
              <a:rPr 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PcD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e/o genitori; </a:t>
            </a:r>
          </a:p>
          <a:p>
            <a:pPr algn="just"/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modello in cui </a:t>
            </a:r>
            <a:r>
              <a:rPr lang="it-IT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tempo, l’ascolto, l’apertura e la discussione </a:t>
            </a:r>
          </a:p>
          <a:p>
            <a:pPr algn="just"/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vanno impiegati affinché vi sia condivisione sui </a:t>
            </a:r>
          </a:p>
          <a:p>
            <a:pPr algn="just"/>
            <a:r>
              <a:rPr lang="it-I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bisogni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sulle </a:t>
            </a:r>
            <a:r>
              <a:rPr lang="it-I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aspettative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 le </a:t>
            </a:r>
            <a:r>
              <a:rPr lang="it-I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azioni da compiere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020521" y="2535954"/>
            <a:ext cx="5054392" cy="2021297"/>
          </a:xfrm>
          <a:prstGeom prst="rect">
            <a:avLst/>
          </a:prstGeom>
          <a:ln w="190500" cmpd="thickThin">
            <a:solidFill>
              <a:srgbClr val="C00000"/>
            </a:solidFill>
          </a:ln>
        </p:spPr>
        <p:txBody>
          <a:bodyPr vert="horz" anchor="ctr" anchorCtr="0">
            <a:noAutofit/>
          </a:bodyPr>
          <a:lstStyle/>
          <a:p>
            <a:pPr lvl="0" algn="ctr">
              <a:buClr>
                <a:schemeClr val="accent2"/>
              </a:buClr>
              <a:buSzPct val="100000"/>
            </a:pPr>
            <a:r>
              <a:rPr lang="it-IT" sz="2800" b="1" dirty="0">
                <a:solidFill>
                  <a:srgbClr val="002060"/>
                </a:solidFill>
              </a:rPr>
              <a:t>Gli operatori sono </a:t>
            </a:r>
            <a:endParaRPr lang="it-IT" sz="2800" b="1" dirty="0" smtClean="0">
              <a:solidFill>
                <a:srgbClr val="002060"/>
              </a:solidFill>
            </a:endParaRPr>
          </a:p>
          <a:p>
            <a:pPr lvl="0" algn="ctr">
              <a:buClr>
                <a:schemeClr val="accent2"/>
              </a:buClr>
              <a:buSzPct val="100000"/>
            </a:pPr>
            <a:r>
              <a:rPr lang="it-IT" sz="2800" b="1" dirty="0" smtClean="0">
                <a:solidFill>
                  <a:srgbClr val="002060"/>
                </a:solidFill>
              </a:rPr>
              <a:t>gli </a:t>
            </a:r>
            <a:r>
              <a:rPr lang="it-IT" sz="2800" b="1" dirty="0">
                <a:solidFill>
                  <a:srgbClr val="002060"/>
                </a:solidFill>
              </a:rPr>
              <a:t>esperti della disabilità</a:t>
            </a:r>
            <a:r>
              <a:rPr lang="it-IT" sz="2800" b="1" dirty="0" smtClean="0">
                <a:solidFill>
                  <a:srgbClr val="002060"/>
                </a:solidFill>
              </a:rPr>
              <a:t>, </a:t>
            </a:r>
          </a:p>
          <a:p>
            <a:pPr lvl="0" algn="ctr">
              <a:buClr>
                <a:schemeClr val="accent2"/>
              </a:buClr>
              <a:buSzPct val="100000"/>
            </a:pPr>
            <a:r>
              <a:rPr lang="it-IT" sz="2800" b="1" dirty="0" smtClean="0">
                <a:solidFill>
                  <a:srgbClr val="002060"/>
                </a:solidFill>
              </a:rPr>
              <a:t>i </a:t>
            </a:r>
            <a:r>
              <a:rPr lang="it-IT" sz="2800" b="1" dirty="0">
                <a:solidFill>
                  <a:srgbClr val="002060"/>
                </a:solidFill>
              </a:rPr>
              <a:t>genitori gli </a:t>
            </a:r>
            <a:r>
              <a:rPr lang="it-IT" sz="2800" b="1" dirty="0" smtClean="0">
                <a:solidFill>
                  <a:srgbClr val="002060"/>
                </a:solidFill>
              </a:rPr>
              <a:t>esperti </a:t>
            </a:r>
          </a:p>
          <a:p>
            <a:pPr lvl="0" algn="ctr">
              <a:buClr>
                <a:schemeClr val="accent2"/>
              </a:buClr>
              <a:buSzPct val="100000"/>
            </a:pPr>
            <a:r>
              <a:rPr lang="it-IT" sz="2800" b="1" dirty="0" smtClean="0">
                <a:solidFill>
                  <a:srgbClr val="002060"/>
                </a:solidFill>
              </a:rPr>
              <a:t>del </a:t>
            </a:r>
            <a:r>
              <a:rPr lang="it-IT" sz="2800" b="1" dirty="0">
                <a:solidFill>
                  <a:srgbClr val="002060"/>
                </a:solidFill>
              </a:rPr>
              <a:t>loro </a:t>
            </a:r>
            <a:r>
              <a:rPr lang="it-IT" sz="2800" b="1" dirty="0" smtClean="0">
                <a:solidFill>
                  <a:srgbClr val="002060"/>
                </a:solidFill>
              </a:rPr>
              <a:t>figlio</a:t>
            </a:r>
            <a:r>
              <a:rPr lang="it-IT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20853" y="6614015"/>
            <a:ext cx="591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E. </a:t>
            </a:r>
            <a:r>
              <a:rPr lang="en-US" sz="12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Shopler</a:t>
            </a:r>
            <a:r>
              <a:rPr lang="en-US" sz="1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-Treatment 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and Education of Autistic and Communication </a:t>
            </a:r>
            <a:r>
              <a:rPr lang="en-US" sz="1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Handicaped</a:t>
            </a:r>
            <a:r>
              <a:rPr lang="en-US" sz="1200" b="1" dirty="0">
                <a:solidFill>
                  <a:srgbClr val="002060"/>
                </a:solidFill>
                <a:latin typeface="Calibri" panose="020F0502020204030204" pitchFamily="34" charset="0"/>
              </a:rPr>
              <a:t> Children</a:t>
            </a:r>
            <a:endParaRPr lang="it-IT" sz="1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9532" y="4988839"/>
            <a:ext cx="8388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Gli operatori devono cercare l’alleanza con i genitori, </a:t>
            </a:r>
          </a:p>
          <a:p>
            <a:pPr algn="just"/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riconoscere la </a:t>
            </a:r>
            <a:r>
              <a:rPr lang="it-I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complementarietà di conoscenza e di esperienza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just"/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favorire l’aggiustamento delle </a:t>
            </a:r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 prospettive </a:t>
            </a:r>
          </a:p>
          <a:p>
            <a:pPr algn="just"/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 formulare un progetto sostenibile e condiviso. </a:t>
            </a:r>
          </a:p>
        </p:txBody>
      </p:sp>
    </p:spTree>
    <p:extLst>
      <p:ext uri="{BB962C8B-B14F-4D97-AF65-F5344CB8AC3E}">
        <p14:creationId xmlns:p14="http://schemas.microsoft.com/office/powerpoint/2010/main" val="83355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uolamaternafollina.files.wordpress.com/2015/05/villagg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537835"/>
            <a:ext cx="8377585" cy="57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79388" y="939116"/>
            <a:ext cx="8785225" cy="47089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108BB4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DA732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E589F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i="1" dirty="0">
                <a:latin typeface="Corbel" panose="020B0503020204020204" pitchFamily="34" charset="0"/>
              </a:rPr>
              <a:t>“</a:t>
            </a:r>
            <a:r>
              <a:rPr lang="it-IT" altLang="it-IT" sz="2000" b="1" i="1" dirty="0">
                <a:latin typeface="Corbel" panose="020B0503020204020204" pitchFamily="34" charset="0"/>
              </a:rPr>
              <a:t>In piccoli posti vicino casa</a:t>
            </a:r>
            <a:r>
              <a:rPr lang="it-IT" altLang="it-IT" sz="2000" i="1" dirty="0">
                <a:latin typeface="Corbel" panose="020B0503020204020204" pitchFamily="34" charset="0"/>
              </a:rPr>
              <a:t>, così vicini e così piccoli che essi non possono essere visti su nessuna mappa del mondo. Ma essi sono il mondo di ogni singola persona; il quartiere dove si vive, la scuola frequentata, la fabbrica, fattoria o ufficio dove si lavora.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i="1" dirty="0">
              <a:latin typeface="Corbel" panose="020B0503020204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i="1" dirty="0">
                <a:solidFill>
                  <a:srgbClr val="0000CC"/>
                </a:solidFill>
                <a:latin typeface="Corbel" panose="020B0503020204020204" pitchFamily="34" charset="0"/>
              </a:rPr>
              <a:t>Questi sono i posti in cui ogni uomo, donna o bambino cercano uguale giustizia, uguali opportunità, eguale dignità senza discriminazioni.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i="1" dirty="0">
              <a:latin typeface="Corbel" panose="020B0503020204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i="1" dirty="0">
                <a:latin typeface="Corbel" panose="020B0503020204020204" pitchFamily="34" charset="0"/>
              </a:rPr>
              <a:t>Se questi diritti non hanno significato lì, hanno poco significato da altre parti. In assenza di interventi organizzati di cittadini per sostenere chi è vicino alla loro casa, guarderemo invano al progresso nel mondo più vasto.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i="1" dirty="0">
              <a:latin typeface="Corbel" panose="020B0503020204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i="1" dirty="0">
                <a:latin typeface="Corbel" panose="020B0503020204020204" pitchFamily="34" charset="0"/>
              </a:rPr>
              <a:t>Quindi </a:t>
            </a:r>
            <a:r>
              <a:rPr lang="it-IT" altLang="it-IT" sz="2000" b="1" i="1" dirty="0">
                <a:latin typeface="Corbel" panose="020B0503020204020204" pitchFamily="34" charset="0"/>
              </a:rPr>
              <a:t>noi crediamo che il destino dei diritti umani </a:t>
            </a:r>
            <a:endParaRPr lang="it-IT" altLang="it-IT" sz="2000" b="1" i="1" dirty="0" smtClean="0">
              <a:latin typeface="Corbel" panose="020B0503020204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i="1" dirty="0" smtClean="0">
                <a:latin typeface="Corbel" panose="020B0503020204020204" pitchFamily="34" charset="0"/>
              </a:rPr>
              <a:t>è nelle </a:t>
            </a:r>
            <a:r>
              <a:rPr lang="it-IT" altLang="it-IT" sz="2000" b="1" i="1" dirty="0">
                <a:latin typeface="Corbel" panose="020B0503020204020204" pitchFamily="34" charset="0"/>
              </a:rPr>
              <a:t>mani di tutti i cittadini </a:t>
            </a:r>
            <a:endParaRPr lang="it-IT" altLang="it-IT" sz="2000" b="1" i="1" dirty="0" smtClean="0">
              <a:latin typeface="Corbel" panose="020B0503020204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i="1" dirty="0" smtClean="0">
                <a:latin typeface="Corbel" panose="020B0503020204020204" pitchFamily="34" charset="0"/>
              </a:rPr>
              <a:t>in </a:t>
            </a:r>
            <a:r>
              <a:rPr lang="it-IT" altLang="it-IT" sz="2000" b="1" i="1" dirty="0">
                <a:latin typeface="Corbel" panose="020B0503020204020204" pitchFamily="34" charset="0"/>
              </a:rPr>
              <a:t>tutte le nostre comunità</a:t>
            </a:r>
            <a:r>
              <a:rPr lang="it-IT" altLang="it-IT" sz="2000" i="1" dirty="0">
                <a:latin typeface="Corbel" panose="020B0503020204020204" pitchFamily="34" charset="0"/>
              </a:rPr>
              <a:t>”</a:t>
            </a:r>
            <a:r>
              <a:rPr lang="it-IT" altLang="it-IT" sz="2000" dirty="0">
                <a:latin typeface="Corbel" panose="020B0503020204020204" pitchFamily="34" charset="0"/>
              </a:rPr>
              <a:t>. </a:t>
            </a:r>
            <a:endParaRPr lang="it-IT" altLang="it-IT" sz="2000" b="1" dirty="0">
              <a:solidFill>
                <a:srgbClr val="0033CC"/>
              </a:solidFill>
              <a:latin typeface="Corbel" panose="020B0503020204020204" pitchFamily="34" charset="0"/>
            </a:endParaRPr>
          </a:p>
        </p:txBody>
      </p:sp>
      <p:pic>
        <p:nvPicPr>
          <p:cNvPr id="27651" name="Picture 2" descr="http://villacougnet.it/wp-content/uploads/2011/12/061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02" y="4645743"/>
            <a:ext cx="3103412" cy="207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ttangolo 6"/>
          <p:cNvSpPr>
            <a:spLocks noChangeArrowheads="1"/>
          </p:cNvSpPr>
          <p:nvPr/>
        </p:nvSpPr>
        <p:spPr bwMode="auto">
          <a:xfrm>
            <a:off x="179388" y="115888"/>
            <a:ext cx="8625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108BB4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DA732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E589F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 b="1" i="1" dirty="0">
                <a:latin typeface="Corbel" panose="020B0503020204020204" pitchFamily="34" charset="0"/>
              </a:rPr>
              <a:t>Dove iniziano i diritti </a:t>
            </a:r>
            <a:r>
              <a:rPr lang="it-IT" altLang="it-IT" sz="3600" b="1" i="1" dirty="0" smtClean="0">
                <a:latin typeface="Corbel" panose="020B0503020204020204" pitchFamily="34" charset="0"/>
              </a:rPr>
              <a:t>umani universali</a:t>
            </a:r>
            <a:r>
              <a:rPr lang="it-IT" altLang="it-IT" sz="3600" i="1" dirty="0">
                <a:latin typeface="Corbel" panose="020B0503020204020204" pitchFamily="34" charset="0"/>
              </a:rPr>
              <a:t>? </a:t>
            </a:r>
          </a:p>
        </p:txBody>
      </p:sp>
      <p:sp>
        <p:nvSpPr>
          <p:cNvPr id="27653" name="Rettangolo 7"/>
          <p:cNvSpPr>
            <a:spLocks noChangeArrowheads="1"/>
          </p:cNvSpPr>
          <p:nvPr/>
        </p:nvSpPr>
        <p:spPr bwMode="auto">
          <a:xfrm>
            <a:off x="4321274" y="6093766"/>
            <a:ext cx="1525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¥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108BB4"/>
              </a:buClr>
              <a:buSzPct val="60000"/>
              <a:buFont typeface="Wingdings 2" panose="05020102010507070707" pitchFamily="18" charset="2"/>
              <a:buChar char="¥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DA7328"/>
              </a:buClr>
              <a:buSzPct val="57000"/>
              <a:buFont typeface="Wingdings 2" panose="05020102010507070707" pitchFamily="18" charset="2"/>
              <a:buChar char="¥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AE589F"/>
              </a:buClr>
              <a:buSzPct val="55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anose="05020102010507070707" pitchFamily="18" charset="2"/>
              <a:buChar char="¥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 dirty="0" smtClean="0">
                <a:latin typeface="Corbel" panose="020B0503020204020204" pitchFamily="34" charset="0"/>
              </a:rPr>
              <a:t>Eleanor Roosevelt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 dirty="0" smtClean="0">
                <a:latin typeface="Corbel" panose="020B0503020204020204" pitchFamily="34" charset="0"/>
              </a:rPr>
              <a:t>I</a:t>
            </a:r>
            <a:r>
              <a:rPr lang="en-US" altLang="it-IT" sz="1200" i="1" dirty="0" smtClean="0">
                <a:latin typeface="Corbel" panose="020B0503020204020204" pitchFamily="34" charset="0"/>
              </a:rPr>
              <a:t>n </a:t>
            </a:r>
            <a:r>
              <a:rPr lang="en-US" altLang="it-IT" sz="1200" i="1" dirty="0">
                <a:latin typeface="Corbel" panose="020B0503020204020204" pitchFamily="34" charset="0"/>
              </a:rPr>
              <a:t>Your Hands, </a:t>
            </a:r>
            <a:endParaRPr lang="en-US" altLang="it-IT" sz="1200" i="1" dirty="0" smtClean="0">
              <a:latin typeface="Corbel" panose="020B0503020204020204" pitchFamily="34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 dirty="0" smtClean="0">
                <a:latin typeface="Corbel" panose="020B0503020204020204" pitchFamily="34" charset="0"/>
              </a:rPr>
              <a:t>27  </a:t>
            </a:r>
            <a:r>
              <a:rPr lang="en-US" altLang="it-IT" sz="1200" dirty="0" err="1">
                <a:latin typeface="Corbel" panose="020B0503020204020204" pitchFamily="34" charset="0"/>
              </a:rPr>
              <a:t>marzo</a:t>
            </a:r>
            <a:r>
              <a:rPr lang="en-US" altLang="it-IT" sz="1200" dirty="0">
                <a:latin typeface="Corbel" panose="020B0503020204020204" pitchFamily="34" charset="0"/>
              </a:rPr>
              <a:t>  1958</a:t>
            </a:r>
            <a:endParaRPr lang="it-IT" altLang="it-IT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85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lid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6" y="4652963"/>
            <a:ext cx="874579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ttangolo 3"/>
          <p:cNvSpPr>
            <a:spLocks noChangeArrowheads="1"/>
          </p:cNvSpPr>
          <p:nvPr/>
        </p:nvSpPr>
        <p:spPr bwMode="auto">
          <a:xfrm>
            <a:off x="3835400" y="5541613"/>
            <a:ext cx="5003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ootlight MT Light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ootlight MT Light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ootlight MT Light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ootlight MT Light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ootlight MT Light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otlight MT Light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it-IT" altLang="it-IT" b="1" dirty="0" smtClean="0"/>
              <a:t>“</a:t>
            </a:r>
            <a:r>
              <a:rPr lang="it-IT" altLang="it-IT" sz="2000" b="1" dirty="0" smtClean="0">
                <a:latin typeface="+mn-lt"/>
              </a:rPr>
              <a:t>Una Società cresce e diventa grande quando gli anziani piantano alberi alla cui ombra sanno che non potranno sedersi”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72212" y="2603801"/>
            <a:ext cx="4608512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" pitchFamily="18" charset="0"/>
              </a:rPr>
              <a:t>GRAZIE</a:t>
            </a:r>
          </a:p>
        </p:txBody>
      </p:sp>
      <p:pic>
        <p:nvPicPr>
          <p:cNvPr id="40968" name="Picture 4" descr="ac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0" y="374547"/>
            <a:ext cx="2176463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ee the person not the disabil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094" y="210228"/>
            <a:ext cx="1870177" cy="133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97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699820" y="191660"/>
            <a:ext cx="3327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Kalos</a:t>
            </a:r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sz="3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kai</a:t>
            </a:r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sz="3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agatos</a:t>
            </a:r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Rettangolo 4"/>
          <p:cNvSpPr/>
          <p:nvPr/>
        </p:nvSpPr>
        <p:spPr>
          <a:xfrm>
            <a:off x="608922" y="1435571"/>
            <a:ext cx="63818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latin typeface="Calibri" panose="020F0502020204030204" pitchFamily="34" charset="0"/>
              </a:rPr>
              <a:t>Non </a:t>
            </a:r>
            <a:r>
              <a:rPr lang="it-IT" sz="2800" b="1" dirty="0">
                <a:latin typeface="Calibri" panose="020F0502020204030204" pitchFamily="34" charset="0"/>
              </a:rPr>
              <a:t>è possibile </a:t>
            </a:r>
            <a:r>
              <a:rPr lang="it-IT" sz="2800" b="1" dirty="0" smtClean="0">
                <a:latin typeface="Calibri" panose="020F0502020204030204" pitchFamily="34" charset="0"/>
              </a:rPr>
              <a:t>ragionare in termini </a:t>
            </a:r>
          </a:p>
          <a:p>
            <a:r>
              <a:rPr lang="it-IT" sz="2800" b="1" dirty="0" smtClean="0">
                <a:latin typeface="Calibri" panose="020F0502020204030204" pitchFamily="34" charset="0"/>
              </a:rPr>
              <a:t>di </a:t>
            </a:r>
            <a:r>
              <a:rPr lang="it-IT" sz="2800" b="1" dirty="0">
                <a:latin typeface="Calibri" panose="020F0502020204030204" pitchFamily="34" charset="0"/>
              </a:rPr>
              <a:t>diritti umani </a:t>
            </a:r>
            <a:r>
              <a:rPr lang="it-IT" sz="2800" b="1" dirty="0" smtClean="0">
                <a:latin typeface="Calibri" panose="020F0502020204030204" pitchFamily="34" charset="0"/>
              </a:rPr>
              <a:t>se il pregiudizio </a:t>
            </a:r>
            <a:r>
              <a:rPr lang="it-IT" sz="2800" b="1" dirty="0">
                <a:latin typeface="Calibri" panose="020F0502020204030204" pitchFamily="34" charset="0"/>
              </a:rPr>
              <a:t>prevale</a:t>
            </a:r>
            <a:endParaRPr lang="it-IT" sz="2800" b="1" dirty="0" smtClean="0">
              <a:latin typeface="Calibri" panose="020F0502020204030204" pitchFamily="34" charset="0"/>
            </a:endParaRPr>
          </a:p>
          <a:p>
            <a:r>
              <a:rPr lang="it-IT" sz="2800" b="1" dirty="0" smtClean="0">
                <a:latin typeface="Calibri" panose="020F0502020204030204" pitchFamily="34" charset="0"/>
              </a:rPr>
              <a:t>e </a:t>
            </a:r>
            <a:r>
              <a:rPr lang="it-IT" sz="2800" b="1" dirty="0">
                <a:latin typeface="Calibri" panose="020F0502020204030204" pitchFamily="34" charset="0"/>
              </a:rPr>
              <a:t>non si </a:t>
            </a:r>
            <a:r>
              <a:rPr lang="it-IT" sz="2800" b="1" dirty="0" smtClean="0">
                <a:latin typeface="Calibri" panose="020F0502020204030204" pitchFamily="34" charset="0"/>
              </a:rPr>
              <a:t>approccia la </a:t>
            </a:r>
            <a:r>
              <a:rPr lang="it-IT" sz="2800" b="1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PERSONA</a:t>
            </a:r>
            <a:r>
              <a:rPr lang="it-IT" sz="2800" b="1" i="1" dirty="0" smtClean="0">
                <a:latin typeface="Calibri" panose="020F0502020204030204" pitchFamily="34" charset="0"/>
              </a:rPr>
              <a:t>,</a:t>
            </a:r>
          </a:p>
          <a:p>
            <a:r>
              <a:rPr lang="it-IT" sz="2800" b="1" dirty="0">
                <a:latin typeface="Calibri" panose="020F0502020204030204" pitchFamily="34" charset="0"/>
              </a:rPr>
              <a:t>d</a:t>
            </a:r>
            <a:r>
              <a:rPr lang="it-IT" sz="2800" b="1" dirty="0" smtClean="0">
                <a:latin typeface="Calibri" panose="020F0502020204030204" pitchFamily="34" charset="0"/>
              </a:rPr>
              <a:t>isabile o meno che sia, </a:t>
            </a:r>
          </a:p>
          <a:p>
            <a:r>
              <a:rPr lang="it-IT" sz="2800" b="1" dirty="0" smtClean="0">
                <a:latin typeface="Calibri" panose="020F0502020204030204" pitchFamily="34" charset="0"/>
              </a:rPr>
              <a:t>in </a:t>
            </a:r>
            <a:r>
              <a:rPr lang="it-IT" sz="2800" b="1" dirty="0">
                <a:latin typeface="Calibri" panose="020F0502020204030204" pitchFamily="34" charset="0"/>
              </a:rPr>
              <a:t>un'accezione </a:t>
            </a:r>
            <a:r>
              <a:rPr lang="it-IT" sz="2800" b="1" i="1" dirty="0" smtClean="0">
                <a:latin typeface="Calibri" panose="020F0502020204030204" pitchFamily="34" charset="0"/>
              </a:rPr>
              <a:t>interpersonale</a:t>
            </a:r>
            <a:r>
              <a:rPr lang="it-IT" sz="2800" b="1" dirty="0" smtClean="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985184" y="4924325"/>
            <a:ext cx="5547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La trama dei diritti </a:t>
            </a:r>
            <a:r>
              <a:rPr lang="it-IT" sz="28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umani</a:t>
            </a:r>
          </a:p>
          <a:p>
            <a:pPr algn="r"/>
            <a:r>
              <a:rPr lang="it-IT" sz="28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si </a:t>
            </a:r>
            <a:r>
              <a:rPr lang="it-IT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realizza nella relazione con </a:t>
            </a:r>
            <a:r>
              <a:rPr lang="it-IT" sz="28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l'altro,</a:t>
            </a:r>
          </a:p>
          <a:p>
            <a:pPr algn="r"/>
            <a:r>
              <a:rPr lang="it-IT" sz="28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l’ordito </a:t>
            </a:r>
            <a:r>
              <a:rPr lang="it-IT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nella dipendenza reciproca.</a:t>
            </a:r>
          </a:p>
        </p:txBody>
      </p:sp>
    </p:spTree>
    <p:extLst>
      <p:ext uri="{BB962C8B-B14F-4D97-AF65-F5344CB8AC3E}">
        <p14:creationId xmlns:p14="http://schemas.microsoft.com/office/powerpoint/2010/main" val="329533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64" y="29496"/>
            <a:ext cx="4946240" cy="943897"/>
          </a:xfrm>
          <a:ln>
            <a:noFill/>
          </a:ln>
        </p:spPr>
        <p:txBody>
          <a:bodyPr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Costituzione italiana</a:t>
            </a:r>
            <a:endParaRPr 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91579" y="722670"/>
            <a:ext cx="3856705" cy="737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2" descr="Risultati immagini per Eleanor Roosevelt In Your Ha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5" y="1286934"/>
            <a:ext cx="8609658" cy="484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0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4"/>
          <p:cNvGrpSpPr>
            <a:grpSpLocks/>
          </p:cNvGrpSpPr>
          <p:nvPr/>
        </p:nvGrpSpPr>
        <p:grpSpPr bwMode="auto">
          <a:xfrm>
            <a:off x="179388" y="247905"/>
            <a:ext cx="8786280" cy="6391896"/>
            <a:chOff x="1301419" y="62008"/>
            <a:chExt cx="6516042" cy="6718484"/>
          </a:xfrm>
          <a:solidFill>
            <a:srgbClr val="0033CC"/>
          </a:solidFill>
        </p:grpSpPr>
        <p:sp>
          <p:nvSpPr>
            <p:cNvPr id="6" name="Figura a mano libera 5"/>
            <p:cNvSpPr/>
            <p:nvPr/>
          </p:nvSpPr>
          <p:spPr>
            <a:xfrm>
              <a:off x="3165108" y="2212581"/>
              <a:ext cx="2812605" cy="2432838"/>
            </a:xfrm>
            <a:custGeom>
              <a:avLst/>
              <a:gdLst>
                <a:gd name="connsiteX0" fmla="*/ 0 w 2812044"/>
                <a:gd name="connsiteY0" fmla="*/ 1216266 h 2432532"/>
                <a:gd name="connsiteX1" fmla="*/ 694974 w 2812044"/>
                <a:gd name="connsiteY1" fmla="*/ 1 h 2432532"/>
                <a:gd name="connsiteX2" fmla="*/ 2117070 w 2812044"/>
                <a:gd name="connsiteY2" fmla="*/ 1 h 2432532"/>
                <a:gd name="connsiteX3" fmla="*/ 2812044 w 2812044"/>
                <a:gd name="connsiteY3" fmla="*/ 1216266 h 2432532"/>
                <a:gd name="connsiteX4" fmla="*/ 2117070 w 2812044"/>
                <a:gd name="connsiteY4" fmla="*/ 2432531 h 2432532"/>
                <a:gd name="connsiteX5" fmla="*/ 694974 w 2812044"/>
                <a:gd name="connsiteY5" fmla="*/ 2432531 h 2432532"/>
                <a:gd name="connsiteX6" fmla="*/ 0 w 2812044"/>
                <a:gd name="connsiteY6" fmla="*/ 1216266 h 243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044" h="2432532">
                  <a:moveTo>
                    <a:pt x="0" y="1216266"/>
                  </a:moveTo>
                  <a:lnTo>
                    <a:pt x="694974" y="1"/>
                  </a:lnTo>
                  <a:lnTo>
                    <a:pt x="2117070" y="1"/>
                  </a:lnTo>
                  <a:lnTo>
                    <a:pt x="2812044" y="1216266"/>
                  </a:lnTo>
                  <a:lnTo>
                    <a:pt x="2117070" y="2432531"/>
                  </a:lnTo>
                  <a:lnTo>
                    <a:pt x="694974" y="2432531"/>
                  </a:lnTo>
                  <a:lnTo>
                    <a:pt x="0" y="1216266"/>
                  </a:lnTo>
                  <a:close/>
                </a:path>
              </a:pathLst>
            </a:custGeom>
            <a:solidFill>
              <a:srgbClr val="FFFF00"/>
            </a:solidFill>
            <a:ln w="50800" cmpd="dbl"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48545" tIns="485655" rIns="548545" bIns="485655" spcCol="1270" anchor="ctr"/>
            <a:lstStyle/>
            <a:p>
              <a:pPr algn="ctr" defTabSz="2889250">
                <a:defRPr/>
              </a:pPr>
              <a:r>
                <a:rPr lang="it-IT" sz="6500" dirty="0" err="1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PcD</a:t>
              </a:r>
              <a:endParaRPr lang="it-IT" sz="6500" dirty="0" smtClean="0">
                <a:solidFill>
                  <a:schemeClr val="tx1"/>
                </a:solidFill>
                <a:latin typeface="Arial Black" panose="020B0A04020102020204" pitchFamily="34" charset="0"/>
              </a:endParaRPr>
            </a:p>
            <a:p>
              <a:pPr algn="ctr" defTabSz="2889250">
                <a:defRPr/>
              </a:pPr>
              <a:r>
                <a:rPr lang="it-IT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(L 18/2009)</a:t>
              </a:r>
              <a:endParaRPr lang="it-I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igura a mano libera 7"/>
            <p:cNvSpPr/>
            <p:nvPr/>
          </p:nvSpPr>
          <p:spPr>
            <a:xfrm>
              <a:off x="3391306" y="62008"/>
              <a:ext cx="2305182" cy="1993992"/>
            </a:xfrm>
            <a:custGeom>
              <a:avLst/>
              <a:gdLst>
                <a:gd name="connsiteX0" fmla="*/ 0 w 2304450"/>
                <a:gd name="connsiteY0" fmla="*/ 996810 h 1993620"/>
                <a:gd name="connsiteX1" fmla="*/ 569577 w 2304450"/>
                <a:gd name="connsiteY1" fmla="*/ 0 h 1993620"/>
                <a:gd name="connsiteX2" fmla="*/ 1734873 w 2304450"/>
                <a:gd name="connsiteY2" fmla="*/ 0 h 1993620"/>
                <a:gd name="connsiteX3" fmla="*/ 2304450 w 2304450"/>
                <a:gd name="connsiteY3" fmla="*/ 996810 h 1993620"/>
                <a:gd name="connsiteX4" fmla="*/ 1734873 w 2304450"/>
                <a:gd name="connsiteY4" fmla="*/ 1993620 h 1993620"/>
                <a:gd name="connsiteX5" fmla="*/ 569577 w 2304450"/>
                <a:gd name="connsiteY5" fmla="*/ 1993620 h 1993620"/>
                <a:gd name="connsiteX6" fmla="*/ 0 w 2304450"/>
                <a:gd name="connsiteY6" fmla="*/ 996810 h 199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4450" h="1993620">
                  <a:moveTo>
                    <a:pt x="0" y="996810"/>
                  </a:moveTo>
                  <a:lnTo>
                    <a:pt x="569577" y="0"/>
                  </a:lnTo>
                  <a:lnTo>
                    <a:pt x="1734873" y="0"/>
                  </a:lnTo>
                  <a:lnTo>
                    <a:pt x="2304450" y="996810"/>
                  </a:lnTo>
                  <a:lnTo>
                    <a:pt x="1734873" y="1993620"/>
                  </a:lnTo>
                  <a:lnTo>
                    <a:pt x="569577" y="1993620"/>
                  </a:lnTo>
                  <a:lnTo>
                    <a:pt x="0" y="99681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33967" tIns="382455" rIns="433967" bIns="382455" spcCol="1270" anchor="ctr"/>
            <a:lstStyle/>
            <a:p>
              <a:pPr algn="ctr" defTabSz="1822450">
                <a:spcAft>
                  <a:spcPts val="0"/>
                </a:spcAft>
                <a:defRPr/>
              </a:pPr>
              <a:r>
                <a:rPr lang="it-IT" sz="2400" dirty="0" smtClean="0"/>
                <a:t>RIABILITAZIONE </a:t>
              </a:r>
              <a:endParaRPr lang="it-IT" sz="2400" dirty="0"/>
            </a:p>
            <a:p>
              <a:pPr algn="ctr" defTabSz="1822450">
                <a:spcAft>
                  <a:spcPts val="0"/>
                </a:spcAft>
                <a:defRPr/>
              </a:pPr>
              <a:r>
                <a:rPr lang="it-IT" sz="2000" dirty="0"/>
                <a:t>Assistenza protesica</a:t>
              </a:r>
            </a:p>
            <a:p>
              <a:pPr algn="ctr" defTabSz="1822450">
                <a:spcAft>
                  <a:spcPts val="0"/>
                </a:spcAft>
                <a:defRPr/>
              </a:pPr>
              <a:r>
                <a:rPr lang="it-IT" sz="1600" dirty="0"/>
                <a:t>(L </a:t>
              </a:r>
              <a:r>
                <a:rPr lang="it-IT" sz="1600" dirty="0" smtClean="0"/>
                <a:t>833/78 - DM </a:t>
              </a:r>
              <a:r>
                <a:rPr lang="it-IT" sz="1600" dirty="0"/>
                <a:t>332/1999)</a:t>
              </a:r>
            </a:p>
          </p:txBody>
        </p:sp>
        <p:sp>
          <p:nvSpPr>
            <p:cNvPr id="10" name="Figura a mano libera 9"/>
            <p:cNvSpPr/>
            <p:nvPr/>
          </p:nvSpPr>
          <p:spPr>
            <a:xfrm>
              <a:off x="5507175" y="1226430"/>
              <a:ext cx="2304005" cy="1993993"/>
            </a:xfrm>
            <a:custGeom>
              <a:avLst/>
              <a:gdLst>
                <a:gd name="connsiteX0" fmla="*/ 0 w 2304450"/>
                <a:gd name="connsiteY0" fmla="*/ 996810 h 1993620"/>
                <a:gd name="connsiteX1" fmla="*/ 569577 w 2304450"/>
                <a:gd name="connsiteY1" fmla="*/ 0 h 1993620"/>
                <a:gd name="connsiteX2" fmla="*/ 1734873 w 2304450"/>
                <a:gd name="connsiteY2" fmla="*/ 0 h 1993620"/>
                <a:gd name="connsiteX3" fmla="*/ 2304450 w 2304450"/>
                <a:gd name="connsiteY3" fmla="*/ 996810 h 1993620"/>
                <a:gd name="connsiteX4" fmla="*/ 1734873 w 2304450"/>
                <a:gd name="connsiteY4" fmla="*/ 1993620 h 1993620"/>
                <a:gd name="connsiteX5" fmla="*/ 569577 w 2304450"/>
                <a:gd name="connsiteY5" fmla="*/ 1993620 h 1993620"/>
                <a:gd name="connsiteX6" fmla="*/ 0 w 2304450"/>
                <a:gd name="connsiteY6" fmla="*/ 996810 h 199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4450" h="1993620">
                  <a:moveTo>
                    <a:pt x="0" y="996810"/>
                  </a:moveTo>
                  <a:lnTo>
                    <a:pt x="569577" y="0"/>
                  </a:lnTo>
                  <a:lnTo>
                    <a:pt x="1734873" y="0"/>
                  </a:lnTo>
                  <a:lnTo>
                    <a:pt x="2304450" y="996810"/>
                  </a:lnTo>
                  <a:lnTo>
                    <a:pt x="1734873" y="1993620"/>
                  </a:lnTo>
                  <a:lnTo>
                    <a:pt x="569577" y="1993620"/>
                  </a:lnTo>
                  <a:lnTo>
                    <a:pt x="0" y="996810"/>
                  </a:lnTo>
                  <a:close/>
                </a:path>
              </a:pathLst>
            </a:custGeom>
            <a:solidFill>
              <a:srgbClr val="0000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33967" tIns="382455" rIns="433967" bIns="382455" spcCol="1270" anchor="ctr"/>
            <a:lstStyle/>
            <a:p>
              <a:pPr algn="ctr" defTabSz="1822450">
                <a:spcAft>
                  <a:spcPts val="0"/>
                </a:spcAft>
                <a:defRPr/>
              </a:pPr>
              <a:r>
                <a:rPr lang="it-IT" sz="2400" dirty="0"/>
                <a:t>SCUOLA</a:t>
              </a:r>
            </a:p>
            <a:p>
              <a:pPr algn="ctr" defTabSz="1822450">
                <a:spcAft>
                  <a:spcPts val="0"/>
                </a:spcAft>
                <a:defRPr/>
              </a:pPr>
              <a:r>
                <a:rPr lang="it-IT" sz="2400" dirty="0"/>
                <a:t>DF -  PDF – PEI</a:t>
              </a:r>
            </a:p>
            <a:p>
              <a:pPr algn="ctr" defTabSz="1822450">
                <a:spcAft>
                  <a:spcPts val="0"/>
                </a:spcAft>
                <a:defRPr/>
              </a:pPr>
              <a:r>
                <a:rPr lang="it-IT" sz="1600" dirty="0"/>
                <a:t>(L 517/77)</a:t>
              </a:r>
            </a:p>
          </p:txBody>
        </p:sp>
        <p:sp>
          <p:nvSpPr>
            <p:cNvPr id="12" name="Figura a mano libera 11"/>
            <p:cNvSpPr/>
            <p:nvPr/>
          </p:nvSpPr>
          <p:spPr>
            <a:xfrm>
              <a:off x="5513456" y="3637576"/>
              <a:ext cx="2304005" cy="1992324"/>
            </a:xfrm>
            <a:custGeom>
              <a:avLst/>
              <a:gdLst>
                <a:gd name="connsiteX0" fmla="*/ 0 w 2304450"/>
                <a:gd name="connsiteY0" fmla="*/ 996810 h 1993620"/>
                <a:gd name="connsiteX1" fmla="*/ 569577 w 2304450"/>
                <a:gd name="connsiteY1" fmla="*/ 0 h 1993620"/>
                <a:gd name="connsiteX2" fmla="*/ 1734873 w 2304450"/>
                <a:gd name="connsiteY2" fmla="*/ 0 h 1993620"/>
                <a:gd name="connsiteX3" fmla="*/ 2304450 w 2304450"/>
                <a:gd name="connsiteY3" fmla="*/ 996810 h 1993620"/>
                <a:gd name="connsiteX4" fmla="*/ 1734873 w 2304450"/>
                <a:gd name="connsiteY4" fmla="*/ 1993620 h 1993620"/>
                <a:gd name="connsiteX5" fmla="*/ 569577 w 2304450"/>
                <a:gd name="connsiteY5" fmla="*/ 1993620 h 1993620"/>
                <a:gd name="connsiteX6" fmla="*/ 0 w 2304450"/>
                <a:gd name="connsiteY6" fmla="*/ 996810 h 199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4450" h="1993620">
                  <a:moveTo>
                    <a:pt x="0" y="996810"/>
                  </a:moveTo>
                  <a:lnTo>
                    <a:pt x="569577" y="0"/>
                  </a:lnTo>
                  <a:lnTo>
                    <a:pt x="1734873" y="0"/>
                  </a:lnTo>
                  <a:lnTo>
                    <a:pt x="2304450" y="996810"/>
                  </a:lnTo>
                  <a:lnTo>
                    <a:pt x="1734873" y="1993620"/>
                  </a:lnTo>
                  <a:lnTo>
                    <a:pt x="569577" y="1993620"/>
                  </a:lnTo>
                  <a:lnTo>
                    <a:pt x="0" y="99681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33967" tIns="382455" rIns="433967" bIns="382455" spcCol="1270" anchor="ctr"/>
            <a:lstStyle/>
            <a:p>
              <a:pPr algn="ctr" defTabSz="1822450">
                <a:defRPr/>
              </a:pPr>
              <a:r>
                <a:rPr lang="it-IT" sz="2000" dirty="0" smtClean="0"/>
                <a:t>Indennità frequenza </a:t>
              </a:r>
              <a:r>
                <a:rPr lang="it-IT" sz="2000" dirty="0"/>
                <a:t>accompagnamento</a:t>
              </a:r>
            </a:p>
            <a:p>
              <a:pPr algn="ctr" defTabSz="1822450">
                <a:defRPr/>
              </a:pPr>
              <a:r>
                <a:rPr lang="it-IT" dirty="0"/>
                <a:t>(L 118/71 -  L 18/1980)</a:t>
              </a:r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3424117" y="4786500"/>
              <a:ext cx="2305182" cy="1993992"/>
            </a:xfrm>
            <a:custGeom>
              <a:avLst/>
              <a:gdLst>
                <a:gd name="connsiteX0" fmla="*/ 0 w 2304450"/>
                <a:gd name="connsiteY0" fmla="*/ 996810 h 1993620"/>
                <a:gd name="connsiteX1" fmla="*/ 569577 w 2304450"/>
                <a:gd name="connsiteY1" fmla="*/ 0 h 1993620"/>
                <a:gd name="connsiteX2" fmla="*/ 1734873 w 2304450"/>
                <a:gd name="connsiteY2" fmla="*/ 0 h 1993620"/>
                <a:gd name="connsiteX3" fmla="*/ 2304450 w 2304450"/>
                <a:gd name="connsiteY3" fmla="*/ 996810 h 1993620"/>
                <a:gd name="connsiteX4" fmla="*/ 1734873 w 2304450"/>
                <a:gd name="connsiteY4" fmla="*/ 1993620 h 1993620"/>
                <a:gd name="connsiteX5" fmla="*/ 569577 w 2304450"/>
                <a:gd name="connsiteY5" fmla="*/ 1993620 h 1993620"/>
                <a:gd name="connsiteX6" fmla="*/ 0 w 2304450"/>
                <a:gd name="connsiteY6" fmla="*/ 996810 h 199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4450" h="1993620">
                  <a:moveTo>
                    <a:pt x="0" y="996810"/>
                  </a:moveTo>
                  <a:lnTo>
                    <a:pt x="569577" y="0"/>
                  </a:lnTo>
                  <a:lnTo>
                    <a:pt x="1734873" y="0"/>
                  </a:lnTo>
                  <a:lnTo>
                    <a:pt x="2304450" y="996810"/>
                  </a:lnTo>
                  <a:lnTo>
                    <a:pt x="1734873" y="1993620"/>
                  </a:lnTo>
                  <a:lnTo>
                    <a:pt x="569577" y="1993620"/>
                  </a:lnTo>
                  <a:lnTo>
                    <a:pt x="0" y="99681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33967" tIns="382455" rIns="433967" bIns="382455" spcCol="1270" anchor="ctr"/>
            <a:lstStyle/>
            <a:p>
              <a:pPr algn="ctr" defTabSz="1822450">
                <a:defRPr/>
              </a:pPr>
              <a:r>
                <a:rPr lang="it-IT" sz="2400" b="1" dirty="0" smtClean="0"/>
                <a:t>Inserimento </a:t>
              </a:r>
              <a:r>
                <a:rPr lang="it-IT" sz="2400" b="1" dirty="0"/>
                <a:t>lavorativo</a:t>
              </a:r>
            </a:p>
            <a:p>
              <a:pPr algn="ctr" defTabSz="1822450">
                <a:defRPr/>
              </a:pPr>
              <a:r>
                <a:rPr lang="it-IT" sz="1600" b="1" dirty="0"/>
                <a:t>(L 68/1999)</a:t>
              </a:r>
            </a:p>
          </p:txBody>
        </p:sp>
        <p:sp>
          <p:nvSpPr>
            <p:cNvPr id="17" name="Figura a mano libera 16"/>
            <p:cNvSpPr/>
            <p:nvPr/>
          </p:nvSpPr>
          <p:spPr>
            <a:xfrm>
              <a:off x="1301419" y="1223093"/>
              <a:ext cx="2304004" cy="1993993"/>
            </a:xfrm>
            <a:custGeom>
              <a:avLst/>
              <a:gdLst>
                <a:gd name="connsiteX0" fmla="*/ 0 w 2304450"/>
                <a:gd name="connsiteY0" fmla="*/ 996810 h 1993620"/>
                <a:gd name="connsiteX1" fmla="*/ 569577 w 2304450"/>
                <a:gd name="connsiteY1" fmla="*/ 0 h 1993620"/>
                <a:gd name="connsiteX2" fmla="*/ 1734873 w 2304450"/>
                <a:gd name="connsiteY2" fmla="*/ 0 h 1993620"/>
                <a:gd name="connsiteX3" fmla="*/ 2304450 w 2304450"/>
                <a:gd name="connsiteY3" fmla="*/ 996810 h 1993620"/>
                <a:gd name="connsiteX4" fmla="*/ 1734873 w 2304450"/>
                <a:gd name="connsiteY4" fmla="*/ 1993620 h 1993620"/>
                <a:gd name="connsiteX5" fmla="*/ 569577 w 2304450"/>
                <a:gd name="connsiteY5" fmla="*/ 1993620 h 1993620"/>
                <a:gd name="connsiteX6" fmla="*/ 0 w 2304450"/>
                <a:gd name="connsiteY6" fmla="*/ 996810 h 199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4450" h="1993620">
                  <a:moveTo>
                    <a:pt x="0" y="996810"/>
                  </a:moveTo>
                  <a:lnTo>
                    <a:pt x="569577" y="0"/>
                  </a:lnTo>
                  <a:lnTo>
                    <a:pt x="1734873" y="0"/>
                  </a:lnTo>
                  <a:lnTo>
                    <a:pt x="2304450" y="996810"/>
                  </a:lnTo>
                  <a:lnTo>
                    <a:pt x="1734873" y="1993620"/>
                  </a:lnTo>
                  <a:lnTo>
                    <a:pt x="569577" y="1993620"/>
                  </a:lnTo>
                  <a:lnTo>
                    <a:pt x="0" y="99681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33967" tIns="382455" rIns="433967" bIns="382455" spcCol="1270" anchor="ctr"/>
            <a:lstStyle/>
            <a:p>
              <a:pPr algn="ctr" defTabSz="1822450">
                <a:spcAft>
                  <a:spcPts val="0"/>
                </a:spcAft>
                <a:defRPr/>
              </a:pPr>
              <a:r>
                <a:rPr lang="it-IT" sz="2800" dirty="0" smtClean="0"/>
                <a:t>Legge quadro</a:t>
              </a:r>
              <a:endParaRPr lang="it-IT" sz="2800" dirty="0"/>
            </a:p>
            <a:p>
              <a:pPr algn="ctr" defTabSz="1822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600" dirty="0" smtClean="0"/>
                <a:t>(L 104/1992)</a:t>
              </a:r>
              <a:endParaRPr lang="it-IT" sz="1600" dirty="0"/>
            </a:p>
          </p:txBody>
        </p:sp>
      </p:grpSp>
      <p:sp>
        <p:nvSpPr>
          <p:cNvPr id="18" name="Figura a mano libera 17"/>
          <p:cNvSpPr/>
          <p:nvPr/>
        </p:nvSpPr>
        <p:spPr>
          <a:xfrm>
            <a:off x="179388" y="3621088"/>
            <a:ext cx="3108325" cy="1895475"/>
          </a:xfrm>
          <a:custGeom>
            <a:avLst/>
            <a:gdLst>
              <a:gd name="connsiteX0" fmla="*/ 0 w 2304450"/>
              <a:gd name="connsiteY0" fmla="*/ 996810 h 1993620"/>
              <a:gd name="connsiteX1" fmla="*/ 569577 w 2304450"/>
              <a:gd name="connsiteY1" fmla="*/ 0 h 1993620"/>
              <a:gd name="connsiteX2" fmla="*/ 1734873 w 2304450"/>
              <a:gd name="connsiteY2" fmla="*/ 0 h 1993620"/>
              <a:gd name="connsiteX3" fmla="*/ 2304450 w 2304450"/>
              <a:gd name="connsiteY3" fmla="*/ 996810 h 1993620"/>
              <a:gd name="connsiteX4" fmla="*/ 1734873 w 2304450"/>
              <a:gd name="connsiteY4" fmla="*/ 1993620 h 1993620"/>
              <a:gd name="connsiteX5" fmla="*/ 569577 w 2304450"/>
              <a:gd name="connsiteY5" fmla="*/ 1993620 h 1993620"/>
              <a:gd name="connsiteX6" fmla="*/ 0 w 2304450"/>
              <a:gd name="connsiteY6" fmla="*/ 996810 h 19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50" h="1993620">
                <a:moveTo>
                  <a:pt x="0" y="996810"/>
                </a:moveTo>
                <a:lnTo>
                  <a:pt x="569577" y="0"/>
                </a:lnTo>
                <a:lnTo>
                  <a:pt x="1734873" y="0"/>
                </a:lnTo>
                <a:lnTo>
                  <a:pt x="2304450" y="996810"/>
                </a:lnTo>
                <a:lnTo>
                  <a:pt x="1734873" y="1993620"/>
                </a:lnTo>
                <a:lnTo>
                  <a:pt x="569577" y="1993620"/>
                </a:lnTo>
                <a:lnTo>
                  <a:pt x="0" y="996810"/>
                </a:lnTo>
                <a:close/>
              </a:path>
            </a:pathLst>
          </a:custGeom>
          <a:solidFill>
            <a:srgbClr val="0000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33967" tIns="382455" rIns="433967" bIns="382455" spcCol="1270" anchor="ctr"/>
          <a:lstStyle/>
          <a:p>
            <a:pPr algn="ctr" defTabSz="1822450">
              <a:spcAft>
                <a:spcPts val="0"/>
              </a:spcAft>
              <a:defRPr/>
            </a:pPr>
            <a:r>
              <a:rPr lang="it-IT" sz="2400" dirty="0"/>
              <a:t>Mobilità </a:t>
            </a:r>
          </a:p>
          <a:p>
            <a:pPr algn="ctr" defTabSz="1822450">
              <a:spcAft>
                <a:spcPts val="0"/>
              </a:spcAft>
              <a:defRPr/>
            </a:pPr>
            <a:r>
              <a:rPr lang="it-IT" sz="2400" dirty="0"/>
              <a:t>e barriere architettoniche</a:t>
            </a:r>
          </a:p>
          <a:p>
            <a:pPr algn="ctr" defTabSz="1822450">
              <a:spcAft>
                <a:spcPts val="0"/>
              </a:spcAft>
              <a:defRPr/>
            </a:pPr>
            <a:r>
              <a:rPr lang="it-IT" sz="1600" dirty="0"/>
              <a:t>(DPR 503/1996)</a:t>
            </a:r>
          </a:p>
        </p:txBody>
      </p:sp>
    </p:spTree>
    <p:extLst>
      <p:ext uri="{BB962C8B-B14F-4D97-AF65-F5344CB8AC3E}">
        <p14:creationId xmlns:p14="http://schemas.microsoft.com/office/powerpoint/2010/main" val="295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asellaDiTesto 2"/>
          <p:cNvSpPr txBox="1">
            <a:spLocks noChangeArrowheads="1"/>
          </p:cNvSpPr>
          <p:nvPr/>
        </p:nvSpPr>
        <p:spPr bwMode="auto">
          <a:xfrm>
            <a:off x="323850" y="230853"/>
            <a:ext cx="72715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</a:rPr>
              <a:t>FACILITATORI – SOSTEGNI: risorse volte a migliorare </a:t>
            </a:r>
            <a:endParaRPr lang="it-IT" altLang="it-IT" sz="2000" b="1" dirty="0" smtClean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002060"/>
                </a:solidFill>
              </a:rPr>
              <a:t>il </a:t>
            </a:r>
            <a:r>
              <a:rPr lang="it-IT" altLang="it-IT" sz="2000" b="1" dirty="0">
                <a:solidFill>
                  <a:srgbClr val="002060"/>
                </a:solidFill>
              </a:rPr>
              <a:t>funzionamento della </a:t>
            </a:r>
            <a:r>
              <a:rPr lang="it-IT" altLang="it-IT" sz="2000" b="1" dirty="0" smtClean="0">
                <a:solidFill>
                  <a:srgbClr val="002060"/>
                </a:solidFill>
              </a:rPr>
              <a:t>persona e promuovere </a:t>
            </a:r>
            <a:r>
              <a:rPr lang="it-IT" altLang="it-IT" sz="2000" b="1" dirty="0">
                <a:solidFill>
                  <a:srgbClr val="002060"/>
                </a:solidFill>
              </a:rPr>
              <a:t>lo sviluppo, </a:t>
            </a:r>
            <a:endParaRPr lang="it-IT" altLang="it-IT" sz="2000" b="1" dirty="0" smtClean="0">
              <a:solidFill>
                <a:srgbClr val="00206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002060"/>
                </a:solidFill>
              </a:rPr>
              <a:t>le competenze, </a:t>
            </a:r>
            <a:r>
              <a:rPr lang="it-IT" altLang="it-IT" sz="2000" b="1" dirty="0">
                <a:solidFill>
                  <a:srgbClr val="002060"/>
                </a:solidFill>
              </a:rPr>
              <a:t>l’educazione, gli interessi </a:t>
            </a:r>
            <a:r>
              <a:rPr lang="it-IT" altLang="it-IT" sz="2000" b="1" dirty="0" smtClean="0">
                <a:solidFill>
                  <a:srgbClr val="002060"/>
                </a:solidFill>
              </a:rPr>
              <a:t>e </a:t>
            </a:r>
            <a:r>
              <a:rPr lang="it-IT" altLang="it-IT" sz="2000" b="1" dirty="0">
                <a:solidFill>
                  <a:srgbClr val="002060"/>
                </a:solidFill>
              </a:rPr>
              <a:t>il </a:t>
            </a:r>
            <a:r>
              <a:rPr lang="it-IT" altLang="it-IT" sz="2000" b="1" u="sng" dirty="0">
                <a:solidFill>
                  <a:srgbClr val="002060"/>
                </a:solidFill>
              </a:rPr>
              <a:t>benessere </a:t>
            </a:r>
            <a:r>
              <a:rPr lang="it-IT" altLang="it-IT" sz="2000" b="1" u="sng" dirty="0" smtClean="0">
                <a:solidFill>
                  <a:srgbClr val="002060"/>
                </a:solidFill>
              </a:rPr>
              <a:t>personale</a:t>
            </a:r>
            <a:r>
              <a:rPr lang="it-IT" altLang="it-IT" sz="2000" b="1" dirty="0" smtClean="0">
                <a:solidFill>
                  <a:srgbClr val="002060"/>
                </a:solidFill>
              </a:rPr>
              <a:t>.</a:t>
            </a:r>
            <a:endParaRPr lang="it-IT" altLang="it-IT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28867"/>
              </p:ext>
            </p:extLst>
          </p:nvPr>
        </p:nvGraphicFramePr>
        <p:xfrm>
          <a:off x="323850" y="1787525"/>
          <a:ext cx="8496300" cy="430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163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PERSONE</a:t>
                      </a:r>
                      <a:endParaRPr lang="it-IT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3" marR="91433" marT="45716" marB="45716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it-IT" sz="800" dirty="0">
                        <a:latin typeface="Calibri" panose="020F0502020204030204" pitchFamily="34" charset="0"/>
                      </a:endParaRPr>
                    </a:p>
                  </a:txBody>
                  <a:tcPr marL="91433" marR="91433" marT="45716" marB="45716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PERSONE</a:t>
                      </a:r>
                      <a:r>
                        <a:rPr lang="it-IT" sz="2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con DISABILITÀ  </a:t>
                      </a:r>
                      <a:endParaRPr lang="it-IT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3" marR="91433" marT="45716" marB="45716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0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 richieste del contesto e dell’ambiente sono soddisfatte dalle competenze personali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1433" marR="91433" marT="45716" marB="45716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sz="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 richieste del contesto e dell’ambiente NON sono soddisfatte dalle competenze personali.</a:t>
                      </a:r>
                    </a:p>
                  </a:txBody>
                  <a:tcPr marL="91433" marR="91433" marT="45716" marB="45716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829"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Non discrepanza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3" marR="91433" marT="45716" marB="45716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Discrepanza</a:t>
                      </a:r>
                      <a:endParaRPr lang="it-IT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3" marR="91433" marT="45716" marB="45716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9222">
                <a:tc>
                  <a:txBody>
                    <a:bodyPr/>
                    <a:lstStyle/>
                    <a:p>
                      <a:pPr rtl="0"/>
                      <a:endParaRPr lang="it-IT" sz="1000" dirty="0" smtClean="0">
                        <a:latin typeface="Calibri" panose="020F0502020204030204" pitchFamily="34" charset="0"/>
                      </a:endParaRPr>
                    </a:p>
                    <a:p>
                      <a:endParaRPr lang="it-IT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3" marR="91433" marT="45716" marB="45716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 sz="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Annullata o ridotta da</a:t>
                      </a:r>
                      <a:r>
                        <a:rPr lang="it-IT" sz="24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sostegni individuali o facilitatori ambientali.</a:t>
                      </a:r>
                      <a:endParaRPr lang="it-IT" sz="2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33" marR="91433" marT="45716" marB="45716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 descr="http://i.imgur.com/ayZDl0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799542"/>
            <a:ext cx="1905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0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pone">
  <a:themeElements>
    <a:clrScheme name="Sapone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p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Celestiale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Base">
  <a:themeElements>
    <a:clrScheme name="Bas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Blu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Gradazioni di grigio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3765</Words>
  <Application>Microsoft Office PowerPoint</Application>
  <PresentationFormat>Presentazione su schermo (4:3)</PresentationFormat>
  <Paragraphs>863</Paragraphs>
  <Slides>61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23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61</vt:i4>
      </vt:variant>
    </vt:vector>
  </HeadingPairs>
  <TitlesOfParts>
    <vt:vector size="87" baseType="lpstr">
      <vt:lpstr>Aharoni</vt:lpstr>
      <vt:lpstr>Aparajita</vt:lpstr>
      <vt:lpstr>Arial</vt:lpstr>
      <vt:lpstr>Arial Black</vt:lpstr>
      <vt:lpstr>Arial Unicode MS</vt:lpstr>
      <vt:lpstr>Bodoni MT</vt:lpstr>
      <vt:lpstr>Bradley Hand ITC</vt:lpstr>
      <vt:lpstr>Calibri</vt:lpstr>
      <vt:lpstr>Calibri Light</vt:lpstr>
      <vt:lpstr>Candara</vt:lpstr>
      <vt:lpstr>Century Gothic</vt:lpstr>
      <vt:lpstr>Corbel</vt:lpstr>
      <vt:lpstr>Ebrima</vt:lpstr>
      <vt:lpstr>Footlight MT Light</vt:lpstr>
      <vt:lpstr>Garamond</vt:lpstr>
      <vt:lpstr>Impact</vt:lpstr>
      <vt:lpstr>Open sans</vt:lpstr>
      <vt:lpstr>Tahoma</vt:lpstr>
      <vt:lpstr>Times New Roman</vt:lpstr>
      <vt:lpstr>Verdana</vt:lpstr>
      <vt:lpstr>Wingdings</vt:lpstr>
      <vt:lpstr>Wingdings 2</vt:lpstr>
      <vt:lpstr>Wingdings 3</vt:lpstr>
      <vt:lpstr>Sapone</vt:lpstr>
      <vt:lpstr>Celestiale</vt:lpstr>
      <vt:lpstr>Base</vt:lpstr>
      <vt:lpstr>Presentazione standard di PowerPoint</vt:lpstr>
      <vt:lpstr>Presentazione standard di PowerPoint</vt:lpstr>
      <vt:lpstr>Presentazione standard di PowerPoint</vt:lpstr>
      <vt:lpstr>Legge 8 novembre 2000, n. 328 "Legge quadro per la realizzazione del sistema integrato di interventi e servizi sociali"</vt:lpstr>
      <vt:lpstr>Costituzione italiana</vt:lpstr>
      <vt:lpstr>Presentazione standard di PowerPoint</vt:lpstr>
      <vt:lpstr>Costituzione italiana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CLASSIFICAZIONE INTERNAZIONALE  del FUNZIONAMENTO, della DISABILITÀ  e della SALUTE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limitazione del comportamento adattivo riducono  la capacità di far fronte ai cambiamenti della vita  e alle richieste ambientali con  ricadute sulla qualità della vita quotidiana.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SCALA QUALIFICATORI per le STRUTTURE CORPOREE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</dc:creator>
  <cp:lastModifiedBy>AC</cp:lastModifiedBy>
  <cp:revision>89</cp:revision>
  <dcterms:created xsi:type="dcterms:W3CDTF">2016-12-11T17:13:09Z</dcterms:created>
  <dcterms:modified xsi:type="dcterms:W3CDTF">2016-12-14T08:01:24Z</dcterms:modified>
</cp:coreProperties>
</file>